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Lst>
  <p:sldSz cy="5143500" cx="9144000"/>
  <p:notesSz cx="6858000" cy="9144000"/>
  <p:embeddedFontLst>
    <p:embeddedFont>
      <p:font typeface="Anton"/>
      <p:regular r:id="rId74"/>
    </p:embeddedFont>
    <p:embeddedFont>
      <p:font typeface="Lato"/>
      <p:regular r:id="rId75"/>
      <p:bold r:id="rId76"/>
      <p:italic r:id="rId77"/>
      <p:boldItalic r:id="rId78"/>
    </p:embeddedFont>
    <p:embeddedFont>
      <p:font typeface="Didact Gothic"/>
      <p:regular r:id="rId79"/>
    </p:embeddedFont>
    <p:embeddedFont>
      <p:font typeface="Helvetica Neue"/>
      <p:regular r:id="rId80"/>
      <p:bold r:id="rId81"/>
      <p:italic r:id="rId82"/>
      <p:boldItalic r:id="rId83"/>
    </p:embeddedFont>
    <p:embeddedFont>
      <p:font typeface="Helvetica Neue Light"/>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DF0D5E-0A7D-4D27-B7B0-81121B468722}">
  <a:tblStyle styleId="{CADF0D5E-0A7D-4D27-B7B0-81121B468722}"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87C2026B-885B-456B-9B69-E3CB07A2DFA8}"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HelveticaNeueLight-regular.fntdata"/><Relationship Id="rId83" Type="http://schemas.openxmlformats.org/officeDocument/2006/relationships/font" Target="fonts/HelveticaNeue-boldItalic.fntdata"/><Relationship Id="rId42" Type="http://schemas.openxmlformats.org/officeDocument/2006/relationships/slide" Target="slides/slide36.xml"/><Relationship Id="rId86" Type="http://schemas.openxmlformats.org/officeDocument/2006/relationships/font" Target="fonts/HelveticaNeueLight-italic.fntdata"/><Relationship Id="rId41" Type="http://schemas.openxmlformats.org/officeDocument/2006/relationships/slide" Target="slides/slide35.xml"/><Relationship Id="rId85" Type="http://schemas.openxmlformats.org/officeDocument/2006/relationships/font" Target="fonts/HelveticaNeueLight-bold.fntdata"/><Relationship Id="rId44" Type="http://schemas.openxmlformats.org/officeDocument/2006/relationships/slide" Target="slides/slide38.xml"/><Relationship Id="rId43" Type="http://schemas.openxmlformats.org/officeDocument/2006/relationships/slide" Target="slides/slide37.xml"/><Relationship Id="rId87" Type="http://schemas.openxmlformats.org/officeDocument/2006/relationships/font" Target="fonts/HelveticaNeueLight-boldItalic.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HelveticaNeue-regular.fntdata"/><Relationship Id="rId82" Type="http://schemas.openxmlformats.org/officeDocument/2006/relationships/font" Target="fonts/HelveticaNeue-italic.fntdata"/><Relationship Id="rId81" Type="http://schemas.openxmlformats.org/officeDocument/2006/relationships/font" Target="fonts/HelveticaNeue-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Lato-regular.fntdata"/><Relationship Id="rId30" Type="http://schemas.openxmlformats.org/officeDocument/2006/relationships/slide" Target="slides/slide24.xml"/><Relationship Id="rId74" Type="http://schemas.openxmlformats.org/officeDocument/2006/relationships/font" Target="fonts/Anton-regular.fntdata"/><Relationship Id="rId33" Type="http://schemas.openxmlformats.org/officeDocument/2006/relationships/slide" Target="slides/slide27.xml"/><Relationship Id="rId77" Type="http://schemas.openxmlformats.org/officeDocument/2006/relationships/font" Target="fonts/Lato-italic.fntdata"/><Relationship Id="rId32" Type="http://schemas.openxmlformats.org/officeDocument/2006/relationships/slide" Target="slides/slide26.xml"/><Relationship Id="rId76" Type="http://schemas.openxmlformats.org/officeDocument/2006/relationships/font" Target="fonts/Lato-bold.fntdata"/><Relationship Id="rId35" Type="http://schemas.openxmlformats.org/officeDocument/2006/relationships/slide" Target="slides/slide29.xml"/><Relationship Id="rId79" Type="http://schemas.openxmlformats.org/officeDocument/2006/relationships/font" Target="fonts/DidactGothic-regular.fntdata"/><Relationship Id="rId34" Type="http://schemas.openxmlformats.org/officeDocument/2006/relationships/slide" Target="slides/slide28.xml"/><Relationship Id="rId78" Type="http://schemas.openxmlformats.org/officeDocument/2006/relationships/font" Target="fonts/Lato-bold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9f80727705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9f80727705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9f80727705_0_2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9f80727705_0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9f80727705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9f80727705_0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60749d20e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60749d20e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81fc0bbb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81fc0bbb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41c829272a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41c829272a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6c2efdd14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6c2efdd14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60749d20e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60749d20e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24292E"/>
                </a:solidFill>
                <a:latin typeface="Didact Gothic"/>
                <a:ea typeface="Didact Gothic"/>
                <a:cs typeface="Didact Gothic"/>
                <a:sym typeface="Didact Gothic"/>
              </a:rPr>
              <a:t>Las siguientes diapositivas se pasan velozmente o bien se omiten y muestran directamente en el editor de texto. Grafican las diferentes alternativas.</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6c2efdd14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c2efdd14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6c2efdd14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6c2efdd14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6c2efdd14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6c2efdd14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ad568bcb36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ad568bcb36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6c2efdd14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6c2efdd14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ad52596fd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ad52596fd1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9f80727705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9f80727705_0_4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60749d20e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60749d20e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24292E"/>
                </a:solidFill>
                <a:latin typeface="Didact Gothic"/>
                <a:ea typeface="Didact Gothic"/>
                <a:cs typeface="Didact Gothic"/>
                <a:sym typeface="Didact Gothic"/>
              </a:rPr>
              <a:t>Las siguientes diapositivas se pasan velozmente o bien se omiten y muestran directamente en el editor de texto. Grafican las diferentes alternativas.</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6c338216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6c338216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60749d20e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60749d20e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60749d20e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60749d20e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60749d20e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60749d20e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6c2efdd14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6c2efdd14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6c2efdd14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6c2efdd14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c52e6b402d_0_0:notes"/>
          <p:cNvSpPr/>
          <p:nvPr>
            <p:ph idx="2" type="sldImg"/>
          </p:nvPr>
        </p:nvSpPr>
        <p:spPr>
          <a:xfrm>
            <a:off x="381240" y="685800"/>
            <a:ext cx="60954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gc52e6b402d_0_0: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t/>
            </a:r>
            <a:endParaRPr b="0" sz="1100" strike="noStrike">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6c2efdd14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6c2efdd14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6c2efdd14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6c2efdd14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60749d20e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60749d20e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6c2efdd14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6c2efdd14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6c3382169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6c3382169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6c2efdd14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6c2efdd14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6c2efdd14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6c2efdd14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6c2efdd14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6c2efdd14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7fd9f3ca9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7fd9f3ca9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ad52596fd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ad52596fd1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9f80727705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9f80727705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9f80727705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g9f80727705_0_6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60749d20ee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60749d20ee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6c2efdd14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6c2efdd14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24292E"/>
                </a:solidFill>
                <a:latin typeface="Didact Gothic"/>
                <a:ea typeface="Didact Gothic"/>
                <a:cs typeface="Didact Gothic"/>
                <a:sym typeface="Didact Gothic"/>
              </a:rPr>
              <a:t>Las siguientes diapositivas se pasan velozmente o bien se omiten y muestran directamente en el editor de texto. Grafican las diferentes alternativas.</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6c2efdd147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6c2efdd147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6c2efdd147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6c2efdd147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6c2efdd147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6c2efdd147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7fd9f3ca9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7fd9f3ca9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9f80727705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9f80727705_0_7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5fd0f487e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5fd0f487e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60749d20ee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60749d20e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9f80727705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9f80727705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606c2ba0c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606c2ba0c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60749d20ee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60749d20ee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60749d20ee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60749d20ee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7fd9f3ca99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7fd9f3ca99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7fd9f3ca9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7fd9f3ca9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ad52596fd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gad52596fd1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6c2efdd14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6c2efdd14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6c2efdd147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6c2efdd147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6c2efdd147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6c2efdd147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6c2efdd147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6c2efdd147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9f80727705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9f80727705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9f80727705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9f80727705_0_8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desafíos entregables. Editar el número con el número de desafío correspondiente..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9f80727705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g9f80727705_0_8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9f80727705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g9f80727705_0_9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Usar la clase correspondiente a la entrega intermedia del proyecto final.</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9f80727705_0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4" name="Google Shape;684;g9f80727705_0_9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200">
                <a:solidFill>
                  <a:schemeClr val="dk1"/>
                </a:solidFill>
                <a:highlight>
                  <a:schemeClr val="lt1"/>
                </a:highlight>
                <a:latin typeface="Helvetica Neue Light"/>
                <a:ea typeface="Helvetica Neue Light"/>
                <a:cs typeface="Helvetica Neue Light"/>
                <a:sym typeface="Helvetica Neue Light"/>
              </a:rPr>
              <a:t>Usar la clase correspondiente a la entrega intermedia del proyecto final</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91af049a4f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91af049a4f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9f80727705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g9f80727705_0_1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9f80727705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7" name="Google Shape;707;g9f80727705_0_1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9f80727705_0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g9f80727705_0_1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9f80727705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9f80727705_0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d568bcb36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ad568bcb36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ae9d2c5d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ae9d2c5d5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95" name="Shape 95"/>
        <p:cNvGrpSpPr/>
        <p:nvPr/>
      </p:nvGrpSpPr>
      <p:grpSpPr>
        <a:xfrm>
          <a:off x="0" y="0"/>
          <a:ext cx="0" cy="0"/>
          <a:chOff x="0" y="0"/>
          <a:chExt cx="0" cy="0"/>
        </a:xfrm>
      </p:grpSpPr>
      <p:sp>
        <p:nvSpPr>
          <p:cNvPr id="96" name="Google Shape;96;p25"/>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97" name="Google Shape;97;p25"/>
          <p:cNvSpPr txBox="1"/>
          <p:nvPr>
            <p:ph idx="1" type="body"/>
          </p:nvPr>
        </p:nvSpPr>
        <p:spPr>
          <a:xfrm>
            <a:off x="311760" y="1152360"/>
            <a:ext cx="8520000" cy="34161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800"/>
              <a:buNone/>
              <a:defRPr/>
            </a:lvl1pPr>
            <a:lvl2pPr indent="-228600" lvl="1" marL="914400" rtl="0" algn="l">
              <a:spcBef>
                <a:spcPts val="1600"/>
              </a:spcBef>
              <a:spcAft>
                <a:spcPts val="0"/>
              </a:spcAft>
              <a:buSzPts val="1400"/>
              <a:buNone/>
              <a:defRPr/>
            </a:lvl2pPr>
            <a:lvl3pPr indent="-228600" lvl="2" marL="1371600" rtl="0" algn="l">
              <a:spcBef>
                <a:spcPts val="1600"/>
              </a:spcBef>
              <a:spcAft>
                <a:spcPts val="0"/>
              </a:spcAft>
              <a:buSzPts val="1400"/>
              <a:buNone/>
              <a:defRPr/>
            </a:lvl3pPr>
            <a:lvl4pPr indent="-228600" lvl="3" marL="1828800" rtl="0" algn="l">
              <a:spcBef>
                <a:spcPts val="1600"/>
              </a:spcBef>
              <a:spcAft>
                <a:spcPts val="0"/>
              </a:spcAft>
              <a:buSzPts val="1400"/>
              <a:buNone/>
              <a:defRPr/>
            </a:lvl4pPr>
            <a:lvl5pPr indent="-228600" lvl="4" marL="2286000" rtl="0" algn="l">
              <a:spcBef>
                <a:spcPts val="1600"/>
              </a:spcBef>
              <a:spcAft>
                <a:spcPts val="0"/>
              </a:spcAft>
              <a:buSzPts val="1400"/>
              <a:buNone/>
              <a:defRPr/>
            </a:lvl5pPr>
            <a:lvl6pPr indent="-228600" lvl="5" marL="2743200" rtl="0" algn="l">
              <a:spcBef>
                <a:spcPts val="1600"/>
              </a:spcBef>
              <a:spcAft>
                <a:spcPts val="0"/>
              </a:spcAft>
              <a:buSzPts val="1400"/>
              <a:buNone/>
              <a:defRPr/>
            </a:lvl6pPr>
            <a:lvl7pPr indent="-228600" lvl="6" marL="3200400" rtl="0" algn="l">
              <a:spcBef>
                <a:spcPts val="1600"/>
              </a:spcBef>
              <a:spcAft>
                <a:spcPts val="0"/>
              </a:spcAft>
              <a:buSzPts val="1400"/>
              <a:buNone/>
              <a:defRPr/>
            </a:lvl7pPr>
            <a:lvl8pPr indent="-228600" lvl="7" marL="3657600" rtl="0" algn="l">
              <a:spcBef>
                <a:spcPts val="1600"/>
              </a:spcBef>
              <a:spcAft>
                <a:spcPts val="0"/>
              </a:spcAft>
              <a:buSzPts val="1400"/>
              <a:buNone/>
              <a:defRPr/>
            </a:lvl8pPr>
            <a:lvl9pPr indent="-228600" lvl="8" marL="4114800" rtl="0" algn="l">
              <a:spcBef>
                <a:spcPts val="1600"/>
              </a:spcBef>
              <a:spcAft>
                <a:spcPts val="160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hyperlink" Target="https://docs.google.com/document/d/1h8ka1E_lgslENTJc43D_SFnaaMEuR1blJWDud8RyTj0/edit?usp=sharing" TargetMode="External"/><Relationship Id="rId4" Type="http://schemas.openxmlformats.org/officeDocument/2006/relationships/image" Target="../media/image13.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hyperlink" Target="https://plataforma.coderhouse.com/video-tutoriales" TargetMode="External"/><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30.png"/><Relationship Id="rId5" Type="http://schemas.openxmlformats.org/officeDocument/2006/relationships/image" Target="../media/image31.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33.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35.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3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hyperlink" Target="https://plataforma.coderhouse.com/referidos?from=notification"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image" Target="../media/image32.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36.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png"/><Relationship Id="rId4" Type="http://schemas.openxmlformats.org/officeDocument/2006/relationships/image" Target="../media/image37.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image" Target="../media/image39.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png"/><Relationship Id="rId4" Type="http://schemas.openxmlformats.org/officeDocument/2006/relationships/image" Target="../media/image38.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9.png"/><Relationship Id="rId4" Type="http://schemas.openxmlformats.org/officeDocument/2006/relationships/image" Target="../media/image40.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9.png"/><Relationship Id="rId4" Type="http://schemas.openxmlformats.org/officeDocument/2006/relationships/image" Target="../media/image30.png"/><Relationship Id="rId5"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9.png"/><Relationship Id="rId4" Type="http://schemas.openxmlformats.org/officeDocument/2006/relationships/image" Target="../media/image42.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9.png"/><Relationship Id="rId4" Type="http://schemas.openxmlformats.org/officeDocument/2006/relationships/image" Target="../media/image44.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9.png"/><Relationship Id="rId4" Type="http://schemas.openxmlformats.org/officeDocument/2006/relationships/image" Target="../media/image45.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3.gif"/><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6.gif"/><Relationship Id="rId4" Type="http://schemas.openxmlformats.org/officeDocument/2006/relationships/image" Target="../media/image19.png"/><Relationship Id="rId5"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9.pn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9.png"/><Relationship Id="rId4" Type="http://schemas.openxmlformats.org/officeDocument/2006/relationships/image" Target="../media/image49.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9.png"/><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9.png"/><Relationship Id="rId4" Type="http://schemas.openxmlformats.org/officeDocument/2006/relationships/image" Target="../media/image30.png"/><Relationship Id="rId5" Type="http://schemas.openxmlformats.org/officeDocument/2006/relationships/image" Target="../media/image31.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9.png"/><Relationship Id="rId4" Type="http://schemas.openxmlformats.org/officeDocument/2006/relationships/image" Target="../media/image51.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9.png"/><Relationship Id="rId4" Type="http://schemas.openxmlformats.org/officeDocument/2006/relationships/hyperlink" Target="https://daneden.github.io/animate.css/" TargetMode="External"/><Relationship Id="rId5" Type="http://schemas.openxmlformats.org/officeDocument/2006/relationships/image" Target="../media/image5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9.png"/><Relationship Id="rId4" Type="http://schemas.openxmlformats.org/officeDocument/2006/relationships/hyperlink" Target="https://translate.googleusercontent.com/translate_c?depth=1&amp;hl=es&amp;rurl=translate.google.com&amp;sl=auto&amp;sp=nmt4&amp;tl=es&amp;u=https://daneden.github.io/animate.css/&amp;xid=17259,15700002,15700021,15700186,15700190,15700256,15700259,15700262,15700265,15700271,15700283&amp;usg=ALkJrhh-inVv05qfVnOPKfBjOCrrCGgDnw"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1.png"/><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hyperlink" Target="https://drive.google.com/file/d/1E2tJM2FXNiaLtazBaFCLRZ8nslRx6Se-/view?usp=sharing" TargetMode="External"/><Relationship Id="rId4" Type="http://schemas.openxmlformats.org/officeDocument/2006/relationships/image" Target="../media/image1.png"/><Relationship Id="rId5" Type="http://schemas.openxmlformats.org/officeDocument/2006/relationships/image" Target="../media/image5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png"/><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png"/><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3.png"/><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9.png"/><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9.pn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01" name="Shape 101"/>
        <p:cNvGrpSpPr/>
        <p:nvPr/>
      </p:nvGrpSpPr>
      <p:grpSpPr>
        <a:xfrm>
          <a:off x="0" y="0"/>
          <a:ext cx="0" cy="0"/>
          <a:chOff x="0" y="0"/>
          <a:chExt cx="0" cy="0"/>
        </a:xfrm>
      </p:grpSpPr>
      <p:sp>
        <p:nvSpPr>
          <p:cNvPr id="102" name="Google Shape;102;p2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03" name="Google Shape;103;p26"/>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04" name="Google Shape;104;p2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29" name="Shape 229"/>
        <p:cNvGrpSpPr/>
        <p:nvPr/>
      </p:nvGrpSpPr>
      <p:grpSpPr>
        <a:xfrm>
          <a:off x="0" y="0"/>
          <a:ext cx="0" cy="0"/>
          <a:chOff x="0" y="0"/>
          <a:chExt cx="0" cy="0"/>
        </a:xfrm>
      </p:grpSpPr>
      <p:sp>
        <p:nvSpPr>
          <p:cNvPr id="230" name="Google Shape;230;p35"/>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n-GB" sz="1800">
                <a:latin typeface="Helvetica Neue Light"/>
                <a:ea typeface="Helvetica Neue Light"/>
                <a:cs typeface="Helvetica Neue Light"/>
                <a:sym typeface="Helvetica Neue Light"/>
              </a:rPr>
              <a:t>Accede al material complementario </a:t>
            </a:r>
            <a:r>
              <a:rPr lang="en-GB" sz="1800" u="sng">
                <a:solidFill>
                  <a:schemeClr val="hlink"/>
                </a:solidFill>
                <a:latin typeface="Helvetica Neue Light"/>
                <a:ea typeface="Helvetica Neue Light"/>
                <a:cs typeface="Helvetica Neue Light"/>
                <a:sym typeface="Helvetica Neue Light"/>
                <a:hlinkClick r:id="rId3"/>
              </a:rPr>
              <a:t>aquí</a:t>
            </a:r>
            <a:r>
              <a:rPr lang="en-GB"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31" name="Google Shape;231;p35"/>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232" name="Google Shape;232;p35"/>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p36"/>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GRADIENTES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43" name="Google Shape;243;p37"/>
          <p:cNvSpPr txBox="1"/>
          <p:nvPr/>
        </p:nvSpPr>
        <p:spPr>
          <a:xfrm>
            <a:off x="606750" y="1273863"/>
            <a:ext cx="7930500" cy="9171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lang="en-GB" sz="1800">
                <a:highlight>
                  <a:srgbClr val="FFFFFF"/>
                </a:highlight>
                <a:latin typeface="Helvetica Neue Light"/>
                <a:ea typeface="Helvetica Neue Light"/>
                <a:cs typeface="Helvetica Neue Light"/>
                <a:sym typeface="Helvetica Neue Light"/>
              </a:rPr>
              <a:t>Para entender los valores que debemos aplicar, es necesario comprender el concepto de los ejes.</a:t>
            </a:r>
            <a:endParaRPr sz="1800">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highlight>
                <a:srgbClr val="FFFFFF"/>
              </a:highlight>
              <a:latin typeface="Helvetica Neue Light"/>
              <a:ea typeface="Helvetica Neue Light"/>
              <a:cs typeface="Helvetica Neue Light"/>
              <a:sym typeface="Helvetica Neue Light"/>
            </a:endParaRPr>
          </a:p>
        </p:txBody>
      </p:sp>
      <p:sp>
        <p:nvSpPr>
          <p:cNvPr id="244" name="Google Shape;244;p37"/>
          <p:cNvSpPr txBox="1"/>
          <p:nvPr/>
        </p:nvSpPr>
        <p:spPr>
          <a:xfrm>
            <a:off x="1453047" y="34179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solidFill>
                  <a:schemeClr val="dk1"/>
                </a:solidFill>
                <a:latin typeface="Anton"/>
                <a:ea typeface="Anton"/>
                <a:cs typeface="Anton"/>
                <a:sym typeface="Anton"/>
              </a:rPr>
              <a:t>EJES</a:t>
            </a:r>
            <a:endParaRPr i="1" sz="4000">
              <a:latin typeface="Anton"/>
              <a:ea typeface="Anton"/>
              <a:cs typeface="Anton"/>
              <a:sym typeface="Anton"/>
            </a:endParaRPr>
          </a:p>
        </p:txBody>
      </p:sp>
      <p:sp>
        <p:nvSpPr>
          <p:cNvPr id="245" name="Google Shape;245;p37"/>
          <p:cNvSpPr txBox="1"/>
          <p:nvPr/>
        </p:nvSpPr>
        <p:spPr>
          <a:xfrm>
            <a:off x="726050" y="2341450"/>
            <a:ext cx="4551900" cy="23631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3CEFAB"/>
              </a:buClr>
              <a:buSzPts val="1700"/>
              <a:buChar char="●"/>
            </a:pPr>
            <a:r>
              <a:rPr b="1" lang="en-GB" sz="1700">
                <a:latin typeface="Helvetica Neue"/>
                <a:ea typeface="Helvetica Neue"/>
                <a:cs typeface="Helvetica Neue"/>
                <a:sym typeface="Helvetica Neue"/>
              </a:rPr>
              <a:t>X</a:t>
            </a:r>
            <a:r>
              <a:rPr lang="en-GB" sz="1700">
                <a:latin typeface="Helvetica Neue Light"/>
                <a:ea typeface="Helvetica Neue Light"/>
                <a:cs typeface="Helvetica Neue Light"/>
                <a:sym typeface="Helvetica Neue Light"/>
              </a:rPr>
              <a:t> se refiere a la posición horizontal, de izquierda a derecha.</a:t>
            </a:r>
            <a:endParaRPr sz="1700">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rgbClr val="3CEFAB"/>
              </a:buClr>
              <a:buSzPts val="1700"/>
              <a:buFont typeface="Lato"/>
              <a:buChar char="●"/>
            </a:pPr>
            <a:r>
              <a:rPr b="1" lang="en-GB" sz="1700">
                <a:latin typeface="Helvetica Neue"/>
                <a:ea typeface="Helvetica Neue"/>
                <a:cs typeface="Helvetica Neue"/>
                <a:sym typeface="Helvetica Neue"/>
              </a:rPr>
              <a:t>Y </a:t>
            </a:r>
            <a:r>
              <a:rPr lang="en-GB" sz="1700">
                <a:latin typeface="Helvetica Neue Light"/>
                <a:ea typeface="Helvetica Neue Light"/>
                <a:cs typeface="Helvetica Neue Light"/>
                <a:sym typeface="Helvetica Neue Light"/>
              </a:rPr>
              <a:t>se refiere a la posición vertical, de arriba hacia abajo.</a:t>
            </a:r>
            <a:endParaRPr sz="1700">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rgbClr val="3CEFAB"/>
              </a:buClr>
              <a:buSzPts val="1700"/>
              <a:buFont typeface="Lato"/>
              <a:buChar char="●"/>
            </a:pPr>
            <a:r>
              <a:rPr b="1" lang="en-GB" sz="1700">
                <a:latin typeface="Helvetica Neue"/>
                <a:ea typeface="Helvetica Neue"/>
                <a:cs typeface="Helvetica Neue"/>
                <a:sym typeface="Helvetica Neue"/>
              </a:rPr>
              <a:t>Z </a:t>
            </a:r>
            <a:r>
              <a:rPr lang="en-GB" sz="1700">
                <a:latin typeface="Helvetica Neue Light"/>
                <a:ea typeface="Helvetica Neue Light"/>
                <a:cs typeface="Helvetica Neue Light"/>
                <a:sym typeface="Helvetica Neue Light"/>
              </a:rPr>
              <a:t> puedes también mover los elementos </a:t>
            </a:r>
            <a:r>
              <a:rPr lang="en-GB" sz="1700">
                <a:highlight>
                  <a:srgbClr val="E0FF00"/>
                </a:highlight>
                <a:latin typeface="Helvetica Neue Light"/>
                <a:ea typeface="Helvetica Neue Light"/>
                <a:cs typeface="Helvetica Neue Light"/>
                <a:sym typeface="Helvetica Neue Light"/>
              </a:rPr>
              <a:t>hacia adelante o atrás</a:t>
            </a:r>
            <a:r>
              <a:rPr lang="en-GB" sz="1700">
                <a:latin typeface="Helvetica Neue Light"/>
                <a:ea typeface="Helvetica Neue Light"/>
                <a:cs typeface="Helvetica Neue Light"/>
                <a:sym typeface="Helvetica Neue Light"/>
              </a:rPr>
              <a:t> en el documento (2D), </a:t>
            </a:r>
            <a:r>
              <a:rPr lang="en-GB" sz="1700">
                <a:latin typeface="Helvetica Neue Light"/>
                <a:ea typeface="Helvetica Neue Light"/>
                <a:cs typeface="Helvetica Neue Light"/>
                <a:sym typeface="Helvetica Neue Light"/>
              </a:rPr>
              <a:t>como</a:t>
            </a:r>
            <a:r>
              <a:rPr lang="en-GB" sz="1700">
                <a:latin typeface="Helvetica Neue Light"/>
                <a:ea typeface="Helvetica Neue Light"/>
                <a:cs typeface="Helvetica Neue Light"/>
                <a:sym typeface="Helvetica Neue Light"/>
              </a:rPr>
              <a:t> si se tratara de un espacio 3D.</a:t>
            </a:r>
            <a:endParaRPr sz="1700">
              <a:latin typeface="Helvetica Neue Light"/>
              <a:ea typeface="Helvetica Neue Light"/>
              <a:cs typeface="Helvetica Neue Light"/>
              <a:sym typeface="Helvetica Neue Light"/>
            </a:endParaRPr>
          </a:p>
        </p:txBody>
      </p:sp>
      <p:pic>
        <p:nvPicPr>
          <p:cNvPr id="246" name="Google Shape;246;p37"/>
          <p:cNvPicPr preferRelativeResize="0"/>
          <p:nvPr/>
        </p:nvPicPr>
        <p:blipFill>
          <a:blip r:embed="rId4">
            <a:alphaModFix/>
          </a:blip>
          <a:stretch>
            <a:fillRect/>
          </a:stretch>
        </p:blipFill>
        <p:spPr>
          <a:xfrm>
            <a:off x="5430350" y="2068406"/>
            <a:ext cx="3226199" cy="243881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52" name="Google Shape;252;p38"/>
          <p:cNvSpPr txBox="1"/>
          <p:nvPr/>
        </p:nvSpPr>
        <p:spPr>
          <a:xfrm>
            <a:off x="1453047" y="35409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GRADIENTES</a:t>
            </a:r>
            <a:endParaRPr i="1" sz="4000">
              <a:latin typeface="Anton"/>
              <a:ea typeface="Anton"/>
              <a:cs typeface="Anton"/>
              <a:sym typeface="Anton"/>
            </a:endParaRPr>
          </a:p>
        </p:txBody>
      </p:sp>
      <p:pic>
        <p:nvPicPr>
          <p:cNvPr id="253" name="Google Shape;253;p38"/>
          <p:cNvPicPr preferRelativeResize="0"/>
          <p:nvPr/>
        </p:nvPicPr>
        <p:blipFill>
          <a:blip r:embed="rId4">
            <a:alphaModFix/>
          </a:blip>
          <a:stretch>
            <a:fillRect/>
          </a:stretch>
        </p:blipFill>
        <p:spPr>
          <a:xfrm>
            <a:off x="1976072" y="1106215"/>
            <a:ext cx="5191860" cy="376828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257" name="Shape 257"/>
        <p:cNvGrpSpPr/>
        <p:nvPr/>
      </p:nvGrpSpPr>
      <p:grpSpPr>
        <a:xfrm>
          <a:off x="0" y="0"/>
          <a:ext cx="0" cy="0"/>
          <a:chOff x="0" y="0"/>
          <a:chExt cx="0" cy="0"/>
        </a:xfrm>
      </p:grpSpPr>
      <p:sp>
        <p:nvSpPr>
          <p:cNvPr id="258" name="Google Shape;258;p39"/>
          <p:cNvSpPr txBox="1"/>
          <p:nvPr/>
        </p:nvSpPr>
        <p:spPr>
          <a:xfrm>
            <a:off x="781050" y="1416600"/>
            <a:ext cx="7581900" cy="339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CSS3 ha agregado la opción de crear gradientes (fondos en degradé) sin la necesidad de usar imágenes. Los gradientes en CSS son de dos tipos: lineales (</a:t>
            </a:r>
            <a:r>
              <a:rPr i="1" lang="en-GB" sz="1800">
                <a:latin typeface="Helvetica Neue Light"/>
                <a:ea typeface="Helvetica Neue Light"/>
                <a:cs typeface="Helvetica Neue Light"/>
                <a:sym typeface="Helvetica Neue Light"/>
              </a:rPr>
              <a:t>linear-gradient</a:t>
            </a:r>
            <a:r>
              <a:rPr lang="en-GB" sz="1800">
                <a:latin typeface="Helvetica Neue Light"/>
                <a:ea typeface="Helvetica Neue Light"/>
                <a:cs typeface="Helvetica Neue Light"/>
                <a:sym typeface="Helvetica Neue Light"/>
              </a:rPr>
              <a:t>) y radiales (</a:t>
            </a:r>
            <a:r>
              <a:rPr i="1" lang="en-GB" sz="1800">
                <a:latin typeface="Helvetica Neue Light"/>
                <a:ea typeface="Helvetica Neue Light"/>
                <a:cs typeface="Helvetica Neue Light"/>
                <a:sym typeface="Helvetica Neue Light"/>
              </a:rPr>
              <a:t>radial-gradient</a:t>
            </a:r>
            <a:r>
              <a:rPr lang="en-GB" sz="1800">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En el gradiente lineal, la transformación de color va avanzando línea a línea; mientras que en el radial, dicha transformación se produce debido a que sucesivos círculos concéntricos van cambiando de color.</a:t>
            </a:r>
            <a:endParaRPr sz="1800">
              <a:latin typeface="Helvetica Neue Light"/>
              <a:ea typeface="Helvetica Neue Light"/>
              <a:cs typeface="Helvetica Neue Light"/>
              <a:sym typeface="Helvetica Neue Light"/>
            </a:endParaRPr>
          </a:p>
        </p:txBody>
      </p:sp>
      <p:pic>
        <p:nvPicPr>
          <p:cNvPr id="259" name="Google Shape;259;p3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0" name="Google Shape;260;p39"/>
          <p:cNvSpPr txBox="1"/>
          <p:nvPr/>
        </p:nvSpPr>
        <p:spPr>
          <a:xfrm>
            <a:off x="3251099" y="314400"/>
            <a:ext cx="26418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4000">
                <a:latin typeface="Anton"/>
                <a:ea typeface="Anton"/>
                <a:cs typeface="Anton"/>
                <a:sym typeface="Anton"/>
              </a:rPr>
              <a:t>GRADIENTES</a:t>
            </a:r>
            <a:endParaRPr i="1" sz="4000">
              <a:latin typeface="Anton"/>
              <a:ea typeface="Anton"/>
              <a:cs typeface="Anton"/>
              <a:sym typeface="Ant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4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6" name="Google Shape;266;p40"/>
          <p:cNvSpPr txBox="1"/>
          <p:nvPr/>
        </p:nvSpPr>
        <p:spPr>
          <a:xfrm>
            <a:off x="1145250" y="1002525"/>
            <a:ext cx="6853500" cy="8904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lang="en-GB" sz="1800">
                <a:highlight>
                  <a:srgbClr val="FFFFFF"/>
                </a:highlight>
                <a:latin typeface="Helvetica Neue Light"/>
                <a:ea typeface="Helvetica Neue Light"/>
                <a:cs typeface="Helvetica Neue Light"/>
                <a:sym typeface="Helvetica Neue Light"/>
              </a:rPr>
              <a:t>El gradiente normalmente se usa en la propiedad </a:t>
            </a:r>
            <a:r>
              <a:rPr i="1" lang="en-GB" sz="1800">
                <a:solidFill>
                  <a:schemeClr val="dk1"/>
                </a:solidFill>
                <a:highlight>
                  <a:srgbClr val="E0FF00"/>
                </a:highlight>
                <a:latin typeface="Helvetica Neue Light"/>
                <a:ea typeface="Helvetica Neue Light"/>
                <a:cs typeface="Helvetica Neue Light"/>
                <a:sym typeface="Helvetica Neue Light"/>
              </a:rPr>
              <a:t>background</a:t>
            </a:r>
            <a:r>
              <a:rPr i="1" lang="en-GB" sz="1800">
                <a:solidFill>
                  <a:schemeClr val="dk1"/>
                </a:solidFill>
                <a:highlight>
                  <a:schemeClr val="lt1"/>
                </a:highlight>
                <a:latin typeface="Helvetica Neue Light"/>
                <a:ea typeface="Helvetica Neue Light"/>
                <a:cs typeface="Helvetica Neue Light"/>
                <a:sym typeface="Helvetica Neue Light"/>
              </a:rPr>
              <a:t>:</a:t>
            </a:r>
            <a:endParaRPr sz="1800">
              <a:highlight>
                <a:srgbClr val="FFFFFF"/>
              </a:highlight>
              <a:latin typeface="Helvetica Neue Light"/>
              <a:ea typeface="Helvetica Neue Light"/>
              <a:cs typeface="Helvetica Neue Light"/>
              <a:sym typeface="Helvetica Neue Light"/>
            </a:endParaRPr>
          </a:p>
        </p:txBody>
      </p:sp>
      <p:sp>
        <p:nvSpPr>
          <p:cNvPr id="267" name="Google Shape;267;p40"/>
          <p:cNvSpPr txBox="1"/>
          <p:nvPr/>
        </p:nvSpPr>
        <p:spPr>
          <a:xfrm>
            <a:off x="1453047" y="30471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solidFill>
                  <a:schemeClr val="dk1"/>
                </a:solidFill>
                <a:latin typeface="Anton"/>
                <a:ea typeface="Anton"/>
                <a:cs typeface="Anton"/>
                <a:sym typeface="Anton"/>
              </a:rPr>
              <a:t>GRADIENTES</a:t>
            </a:r>
            <a:endParaRPr i="1" sz="4000">
              <a:solidFill>
                <a:schemeClr val="dk1"/>
              </a:solidFill>
              <a:latin typeface="Anton"/>
              <a:ea typeface="Anton"/>
              <a:cs typeface="Anton"/>
              <a:sym typeface="Anton"/>
            </a:endParaRPr>
          </a:p>
          <a:p>
            <a:pPr indent="0" lvl="0" marL="0" rtl="0" algn="l">
              <a:lnSpc>
                <a:spcPct val="115000"/>
              </a:lnSpc>
              <a:spcBef>
                <a:spcPts val="0"/>
              </a:spcBef>
              <a:spcAft>
                <a:spcPts val="0"/>
              </a:spcAft>
              <a:buNone/>
            </a:pPr>
            <a:r>
              <a:t/>
            </a:r>
            <a:endParaRPr i="1" sz="4000">
              <a:solidFill>
                <a:schemeClr val="dk1"/>
              </a:solidFill>
              <a:latin typeface="Anton"/>
              <a:ea typeface="Anton"/>
              <a:cs typeface="Anton"/>
              <a:sym typeface="Anton"/>
            </a:endParaRPr>
          </a:p>
        </p:txBody>
      </p:sp>
      <p:sp>
        <p:nvSpPr>
          <p:cNvPr id="268" name="Google Shape;268;p40"/>
          <p:cNvSpPr txBox="1"/>
          <p:nvPr/>
        </p:nvSpPr>
        <p:spPr>
          <a:xfrm>
            <a:off x="1796750" y="1821600"/>
            <a:ext cx="6153000" cy="1070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.clase</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background-image</a:t>
            </a:r>
            <a:r>
              <a:rPr lang="en-GB">
                <a:solidFill>
                  <a:schemeClr val="dk1"/>
                </a:solidFill>
                <a:latin typeface="Consolas"/>
                <a:ea typeface="Consolas"/>
                <a:cs typeface="Consolas"/>
                <a:sym typeface="Consolas"/>
              </a:rPr>
              <a:t>: </a:t>
            </a:r>
            <a:r>
              <a:rPr lang="en-GB">
                <a:solidFill>
                  <a:srgbClr val="795E26"/>
                </a:solidFill>
                <a:latin typeface="Consolas"/>
                <a:ea typeface="Consolas"/>
                <a:cs typeface="Consolas"/>
                <a:sym typeface="Consolas"/>
              </a:rPr>
              <a:t>linear-gradient</a:t>
            </a:r>
            <a:r>
              <a:rPr lang="en-GB">
                <a:solidFill>
                  <a:schemeClr val="dk1"/>
                </a:solidFill>
                <a:latin typeface="Consolas"/>
                <a:ea typeface="Consolas"/>
                <a:cs typeface="Consolas"/>
                <a:sym typeface="Consolas"/>
              </a:rPr>
              <a:t>(</a:t>
            </a:r>
            <a:r>
              <a:rPr lang="en-GB">
                <a:solidFill>
                  <a:schemeClr val="dk1"/>
                </a:solidFill>
                <a:latin typeface="Consolas"/>
                <a:ea typeface="Consolas"/>
                <a:cs typeface="Consolas"/>
                <a:sym typeface="Consolas"/>
              </a:rPr>
              <a:t>to</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left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red</a:t>
            </a:r>
            <a:r>
              <a:rPr lang="en-GB">
                <a:solidFill>
                  <a:schemeClr val="dk1"/>
                </a:solidFill>
                <a:latin typeface="Consolas"/>
                <a:ea typeface="Consolas"/>
                <a:cs typeface="Consolas"/>
                <a:sym typeface="Consolas"/>
              </a:rPr>
              <a:t> , </a:t>
            </a:r>
            <a:r>
              <a:rPr lang="en-GB">
                <a:solidFill>
                  <a:srgbClr val="0451A5"/>
                </a:solidFill>
                <a:latin typeface="Consolas"/>
                <a:ea typeface="Consolas"/>
                <a:cs typeface="Consolas"/>
                <a:sym typeface="Consolas"/>
              </a:rPr>
              <a:t>yellow</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rgbClr val="6D9EEB"/>
              </a:solidFill>
              <a:latin typeface="Consolas"/>
              <a:ea typeface="Consolas"/>
              <a:cs typeface="Consolas"/>
              <a:sym typeface="Consolas"/>
            </a:endParaRPr>
          </a:p>
        </p:txBody>
      </p:sp>
      <p:sp>
        <p:nvSpPr>
          <p:cNvPr id="269" name="Google Shape;269;p40"/>
          <p:cNvSpPr txBox="1"/>
          <p:nvPr/>
        </p:nvSpPr>
        <p:spPr>
          <a:xfrm>
            <a:off x="1228125" y="1396350"/>
            <a:ext cx="3130200" cy="591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G</a:t>
            </a:r>
            <a:r>
              <a:rPr lang="en-GB" sz="1800">
                <a:solidFill>
                  <a:schemeClr val="dk1"/>
                </a:solidFill>
                <a:highlight>
                  <a:schemeClr val="lt1"/>
                </a:highlight>
                <a:latin typeface="Helvetica Neue Light"/>
                <a:ea typeface="Helvetica Neue Light"/>
                <a:cs typeface="Helvetica Neue Light"/>
                <a:sym typeface="Helvetica Neue Light"/>
              </a:rPr>
              <a:t>radientes</a:t>
            </a:r>
            <a:r>
              <a:rPr lang="en-GB" sz="1800">
                <a:solidFill>
                  <a:schemeClr val="dk1"/>
                </a:solidFill>
                <a:highlight>
                  <a:schemeClr val="lt1"/>
                </a:highlight>
                <a:latin typeface="Helvetica Neue Light"/>
                <a:ea typeface="Helvetica Neue Light"/>
                <a:cs typeface="Helvetica Neue Light"/>
                <a:sym typeface="Helvetica Neue Light"/>
              </a:rPr>
              <a:t> lineales:</a:t>
            </a:r>
            <a:endParaRPr>
              <a:latin typeface="Helvetica Neue Light"/>
              <a:ea typeface="Helvetica Neue Light"/>
              <a:cs typeface="Helvetica Neue Light"/>
              <a:sym typeface="Helvetica Neue Light"/>
            </a:endParaRPr>
          </a:p>
        </p:txBody>
      </p:sp>
      <p:sp>
        <p:nvSpPr>
          <p:cNvPr id="270" name="Google Shape;270;p40"/>
          <p:cNvSpPr txBox="1"/>
          <p:nvPr/>
        </p:nvSpPr>
        <p:spPr>
          <a:xfrm>
            <a:off x="1756200" y="3316475"/>
            <a:ext cx="5631600" cy="14529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Puedes </a:t>
            </a:r>
            <a:r>
              <a:rPr lang="en-GB" sz="1800">
                <a:solidFill>
                  <a:schemeClr val="dk1"/>
                </a:solidFill>
                <a:highlight>
                  <a:schemeClr val="lt1"/>
                </a:highlight>
                <a:latin typeface="Helvetica Neue Light"/>
                <a:ea typeface="Helvetica Neue Light"/>
                <a:cs typeface="Helvetica Neue Light"/>
                <a:sym typeface="Helvetica Neue Light"/>
              </a:rPr>
              <a:t>elegir el punto de inicio del gradiente. </a:t>
            </a:r>
            <a:r>
              <a:rPr lang="en-GB" sz="1800">
                <a:solidFill>
                  <a:schemeClr val="dk1"/>
                </a:solidFill>
                <a:highlight>
                  <a:schemeClr val="lt1"/>
                </a:highlight>
                <a:latin typeface="Helvetica Neue Light"/>
                <a:ea typeface="Helvetica Neue Light"/>
                <a:cs typeface="Helvetica Neue Light"/>
                <a:sym typeface="Helvetica Neue Light"/>
              </a:rPr>
              <a:t>Los puntos de inicio pueden ser </a:t>
            </a:r>
            <a:r>
              <a:rPr i="1" lang="en-GB" sz="1800">
                <a:solidFill>
                  <a:schemeClr val="dk1"/>
                </a:solidFill>
                <a:highlight>
                  <a:schemeClr val="lt1"/>
                </a:highlight>
                <a:latin typeface="Helvetica Neue Light"/>
                <a:ea typeface="Helvetica Neue Light"/>
                <a:cs typeface="Helvetica Neue Light"/>
                <a:sym typeface="Helvetica Neue Light"/>
              </a:rPr>
              <a:t>top, right, left o bottom</a:t>
            </a:r>
            <a:r>
              <a:rPr lang="en-GB" sz="1800">
                <a:solidFill>
                  <a:schemeClr val="dk1"/>
                </a:solidFill>
                <a:highlight>
                  <a:schemeClr val="lt1"/>
                </a:highlight>
                <a:latin typeface="Helvetica Neue Light"/>
                <a:ea typeface="Helvetica Neue Light"/>
                <a:cs typeface="Helvetica Neue Light"/>
                <a:sym typeface="Helvetica Neue Light"/>
              </a:rPr>
              <a:t> </a:t>
            </a:r>
            <a:r>
              <a:rPr lang="en-GB" sz="1800">
                <a:solidFill>
                  <a:schemeClr val="dk1"/>
                </a:solidFill>
                <a:highlight>
                  <a:schemeClr val="lt1"/>
                </a:highlight>
                <a:latin typeface="Helvetica Neue Light"/>
                <a:ea typeface="Helvetica Neue Light"/>
                <a:cs typeface="Helvetica Neue Light"/>
                <a:sym typeface="Helvetica Neue Light"/>
              </a:rPr>
              <a:t>de tu caja, o puedes escoger los grados de inclinación que quieres que tenga tu gradiente.</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a:latin typeface="Helvetica Neue Light"/>
              <a:ea typeface="Helvetica Neue Light"/>
              <a:cs typeface="Helvetica Neue Light"/>
              <a:sym typeface="Helvetica Neue Light"/>
            </a:endParaRPr>
          </a:p>
        </p:txBody>
      </p:sp>
      <p:cxnSp>
        <p:nvCxnSpPr>
          <p:cNvPr id="271" name="Google Shape;271;p40"/>
          <p:cNvCxnSpPr/>
          <p:nvPr/>
        </p:nvCxnSpPr>
        <p:spPr>
          <a:xfrm flipH="1" rot="10800000">
            <a:off x="5143500" y="2552375"/>
            <a:ext cx="545700" cy="7641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4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77" name="Google Shape;277;p41"/>
          <p:cNvSpPr txBox="1"/>
          <p:nvPr/>
        </p:nvSpPr>
        <p:spPr>
          <a:xfrm>
            <a:off x="3751650" y="2954850"/>
            <a:ext cx="4993500" cy="1049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#grad</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background-image</a:t>
            </a:r>
            <a:r>
              <a:rPr lang="en-GB">
                <a:solidFill>
                  <a:schemeClr val="dk1"/>
                </a:solidFill>
                <a:latin typeface="Consolas"/>
                <a:ea typeface="Consolas"/>
                <a:cs typeface="Consolas"/>
                <a:sym typeface="Consolas"/>
              </a:rPr>
              <a:t>: </a:t>
            </a:r>
            <a:r>
              <a:rPr lang="en-GB">
                <a:solidFill>
                  <a:srgbClr val="795E26"/>
                </a:solidFill>
                <a:latin typeface="Consolas"/>
                <a:ea typeface="Consolas"/>
                <a:cs typeface="Consolas"/>
                <a:sym typeface="Consolas"/>
              </a:rPr>
              <a:t>linear-gradient</a:t>
            </a:r>
            <a:r>
              <a:rPr lang="en-GB">
                <a:solidFill>
                  <a:schemeClr val="dk1"/>
                </a:solidFill>
                <a:latin typeface="Consolas"/>
                <a:ea typeface="Consolas"/>
                <a:cs typeface="Consolas"/>
                <a:sym typeface="Consolas"/>
              </a:rPr>
              <a:t>(</a:t>
            </a:r>
            <a:r>
              <a:rPr lang="en-GB">
                <a:solidFill>
                  <a:srgbClr val="0451A5"/>
                </a:solidFill>
                <a:latin typeface="Consolas"/>
                <a:ea typeface="Consolas"/>
                <a:cs typeface="Consolas"/>
                <a:sym typeface="Consolas"/>
              </a:rPr>
              <a:t>red</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yellow</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rgbClr val="6D9EEB"/>
              </a:solidFill>
              <a:latin typeface="Consolas"/>
              <a:ea typeface="Consolas"/>
              <a:cs typeface="Consolas"/>
              <a:sym typeface="Consolas"/>
            </a:endParaRPr>
          </a:p>
        </p:txBody>
      </p:sp>
      <p:sp>
        <p:nvSpPr>
          <p:cNvPr id="278" name="Google Shape;278;p41"/>
          <p:cNvSpPr txBox="1"/>
          <p:nvPr/>
        </p:nvSpPr>
        <p:spPr>
          <a:xfrm>
            <a:off x="3751650" y="3986050"/>
            <a:ext cx="4993500" cy="3873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a:latin typeface="Helvetica Neue"/>
                <a:ea typeface="Helvetica Neue"/>
                <a:cs typeface="Helvetica Neue"/>
                <a:sym typeface="Helvetica Neue"/>
              </a:rPr>
              <a:t>Forma predeterminada: de arriba hacia abajo.</a:t>
            </a:r>
            <a:endParaRPr>
              <a:latin typeface="Helvetica Neue"/>
              <a:ea typeface="Helvetica Neue"/>
              <a:cs typeface="Helvetica Neue"/>
              <a:sym typeface="Helvetica Neue"/>
            </a:endParaRPr>
          </a:p>
        </p:txBody>
      </p:sp>
      <p:sp>
        <p:nvSpPr>
          <p:cNvPr id="279" name="Google Shape;279;p41"/>
          <p:cNvSpPr txBox="1"/>
          <p:nvPr/>
        </p:nvSpPr>
        <p:spPr>
          <a:xfrm>
            <a:off x="3234299" y="373225"/>
            <a:ext cx="2675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solidFill>
                  <a:schemeClr val="dk1"/>
                </a:solidFill>
                <a:latin typeface="Anton"/>
                <a:ea typeface="Anton"/>
                <a:cs typeface="Anton"/>
                <a:sym typeface="Anton"/>
              </a:rPr>
              <a:t>GRADIENTES</a:t>
            </a:r>
            <a:endParaRPr i="1" sz="4000">
              <a:latin typeface="Anton"/>
              <a:ea typeface="Anton"/>
              <a:cs typeface="Anton"/>
              <a:sym typeface="Anton"/>
            </a:endParaRPr>
          </a:p>
        </p:txBody>
      </p:sp>
      <p:cxnSp>
        <p:nvCxnSpPr>
          <p:cNvPr id="280" name="Google Shape;280;p41"/>
          <p:cNvCxnSpPr/>
          <p:nvPr/>
        </p:nvCxnSpPr>
        <p:spPr>
          <a:xfrm>
            <a:off x="3422725" y="1416575"/>
            <a:ext cx="0" cy="1350600"/>
          </a:xfrm>
          <a:prstGeom prst="straightConnector1">
            <a:avLst/>
          </a:prstGeom>
          <a:noFill/>
          <a:ln cap="flat" cmpd="sng" w="38100">
            <a:solidFill>
              <a:srgbClr val="FF0000"/>
            </a:solidFill>
            <a:prstDash val="solid"/>
            <a:round/>
            <a:headEnd len="med" w="med" type="none"/>
            <a:tailEnd len="med" w="med" type="triangle"/>
          </a:ln>
        </p:spPr>
      </p:cxnSp>
      <p:sp>
        <p:nvSpPr>
          <p:cNvPr id="281" name="Google Shape;281;p41"/>
          <p:cNvSpPr txBox="1"/>
          <p:nvPr/>
        </p:nvSpPr>
        <p:spPr>
          <a:xfrm>
            <a:off x="3489625" y="1071025"/>
            <a:ext cx="29196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Valor por defecto</a:t>
            </a:r>
            <a:endParaRPr sz="1800">
              <a:latin typeface="Helvetica Neue Light"/>
              <a:ea typeface="Helvetica Neue Light"/>
              <a:cs typeface="Helvetica Neue Light"/>
              <a:sym typeface="Helvetica Neue Light"/>
            </a:endParaRPr>
          </a:p>
        </p:txBody>
      </p:sp>
      <p:sp>
        <p:nvSpPr>
          <p:cNvPr id="282" name="Google Shape;282;p41"/>
          <p:cNvSpPr txBox="1"/>
          <p:nvPr/>
        </p:nvSpPr>
        <p:spPr>
          <a:xfrm>
            <a:off x="726050" y="1926625"/>
            <a:ext cx="2220900" cy="2809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&lt;div </a:t>
            </a:r>
            <a:r>
              <a:rPr lang="en-GB">
                <a:solidFill>
                  <a:srgbClr val="FF0000"/>
                </a:solidFill>
                <a:latin typeface="Consolas"/>
                <a:ea typeface="Consolas"/>
                <a:cs typeface="Consolas"/>
                <a:sym typeface="Consolas"/>
              </a:rPr>
              <a:t>id</a:t>
            </a:r>
            <a:r>
              <a:rPr lang="en-GB">
                <a:solidFill>
                  <a:srgbClr val="800000"/>
                </a:solidFill>
                <a:latin typeface="Consolas"/>
                <a:ea typeface="Consolas"/>
                <a:cs typeface="Consolas"/>
                <a:sym typeface="Consolas"/>
              </a:rPr>
              <a:t>="</a:t>
            </a:r>
            <a:r>
              <a:rPr lang="en-GB">
                <a:solidFill>
                  <a:srgbClr val="0000FF"/>
                </a:solidFill>
                <a:latin typeface="Consolas"/>
                <a:ea typeface="Consolas"/>
                <a:cs typeface="Consolas"/>
                <a:sym typeface="Consolas"/>
              </a:rPr>
              <a:t>grid</a:t>
            </a:r>
            <a:r>
              <a:rPr lang="en-GB">
                <a:solidFill>
                  <a:srgbClr val="800000"/>
                </a:solidFill>
                <a:latin typeface="Consolas"/>
                <a:ea typeface="Consolas"/>
                <a:cs typeface="Consolas"/>
                <a:sym typeface="Consolas"/>
              </a:rPr>
              <a:t>"&gt;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latin typeface="Consolas"/>
                <a:ea typeface="Consolas"/>
                <a:cs typeface="Consolas"/>
                <a:sym typeface="Consolas"/>
              </a:rPr>
              <a:t> Lorem ipsum dolor sit amet, consectetur adipiscing elit. </a:t>
            </a:r>
            <a:endParaRPr>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&lt;/div&gt;</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solidFill>
                <a:srgbClr val="6D9EEB"/>
              </a:solidFill>
              <a:latin typeface="Consolas"/>
              <a:ea typeface="Consolas"/>
              <a:cs typeface="Consolas"/>
              <a:sym typeface="Consolas"/>
            </a:endParaRPr>
          </a:p>
        </p:txBody>
      </p:sp>
      <p:sp>
        <p:nvSpPr>
          <p:cNvPr id="283" name="Google Shape;283;p41"/>
          <p:cNvSpPr txBox="1"/>
          <p:nvPr/>
        </p:nvSpPr>
        <p:spPr>
          <a:xfrm>
            <a:off x="726050" y="1439225"/>
            <a:ext cx="2919600" cy="4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Helvetica Neue"/>
                <a:ea typeface="Helvetica Neue"/>
                <a:cs typeface="Helvetica Neue"/>
                <a:sym typeface="Helvetica Neue"/>
              </a:rPr>
              <a:t>HTML</a:t>
            </a:r>
            <a:endParaRPr b="1">
              <a:latin typeface="Helvetica Neue"/>
              <a:ea typeface="Helvetica Neue"/>
              <a:cs typeface="Helvetica Neue"/>
              <a:sym typeface="Helvetica Neue"/>
            </a:endParaRPr>
          </a:p>
        </p:txBody>
      </p:sp>
      <p:pic>
        <p:nvPicPr>
          <p:cNvPr id="284" name="Google Shape;284;p41"/>
          <p:cNvPicPr preferRelativeResize="0"/>
          <p:nvPr/>
        </p:nvPicPr>
        <p:blipFill>
          <a:blip r:embed="rId4">
            <a:alphaModFix/>
          </a:blip>
          <a:stretch>
            <a:fillRect/>
          </a:stretch>
        </p:blipFill>
        <p:spPr>
          <a:xfrm>
            <a:off x="3898494" y="1653563"/>
            <a:ext cx="4810800" cy="87661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4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90" name="Google Shape;290;p42"/>
          <p:cNvSpPr txBox="1"/>
          <p:nvPr/>
        </p:nvSpPr>
        <p:spPr>
          <a:xfrm>
            <a:off x="1447800" y="3365600"/>
            <a:ext cx="6153000" cy="1049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#grad</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background-image</a:t>
            </a:r>
            <a:r>
              <a:rPr lang="en-GB">
                <a:solidFill>
                  <a:schemeClr val="dk1"/>
                </a:solidFill>
                <a:latin typeface="Consolas"/>
                <a:ea typeface="Consolas"/>
                <a:cs typeface="Consolas"/>
                <a:sym typeface="Consolas"/>
              </a:rPr>
              <a:t>: </a:t>
            </a:r>
            <a:r>
              <a:rPr lang="en-GB">
                <a:solidFill>
                  <a:srgbClr val="795E26"/>
                </a:solidFill>
                <a:latin typeface="Consolas"/>
                <a:ea typeface="Consolas"/>
                <a:cs typeface="Consolas"/>
                <a:sym typeface="Consolas"/>
              </a:rPr>
              <a:t>linear-gradient</a:t>
            </a:r>
            <a:r>
              <a:rPr lang="en-GB">
                <a:solidFill>
                  <a:schemeClr val="dk1"/>
                </a:solidFill>
                <a:latin typeface="Consolas"/>
                <a:ea typeface="Consolas"/>
                <a:cs typeface="Consolas"/>
                <a:sym typeface="Consolas"/>
              </a:rPr>
              <a:t>(</a:t>
            </a:r>
            <a:r>
              <a:rPr lang="en-GB">
                <a:solidFill>
                  <a:schemeClr val="dk1"/>
                </a:solidFill>
                <a:latin typeface="Consolas"/>
                <a:ea typeface="Consolas"/>
                <a:cs typeface="Consolas"/>
                <a:sym typeface="Consolas"/>
              </a:rPr>
              <a:t>to </a:t>
            </a:r>
            <a:r>
              <a:rPr lang="en-GB">
                <a:solidFill>
                  <a:srgbClr val="0451A5"/>
                </a:solidFill>
                <a:latin typeface="Consolas"/>
                <a:ea typeface="Consolas"/>
                <a:cs typeface="Consolas"/>
                <a:sym typeface="Consolas"/>
              </a:rPr>
              <a:t>right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red</a:t>
            </a:r>
            <a:r>
              <a:rPr lang="en-GB">
                <a:solidFill>
                  <a:schemeClr val="dk1"/>
                </a:solidFill>
                <a:latin typeface="Consolas"/>
                <a:ea typeface="Consolas"/>
                <a:cs typeface="Consolas"/>
                <a:sym typeface="Consolas"/>
              </a:rPr>
              <a:t> , </a:t>
            </a:r>
            <a:r>
              <a:rPr lang="en-GB">
                <a:solidFill>
                  <a:srgbClr val="0451A5"/>
                </a:solidFill>
                <a:latin typeface="Consolas"/>
                <a:ea typeface="Consolas"/>
                <a:cs typeface="Consolas"/>
                <a:sym typeface="Consolas"/>
              </a:rPr>
              <a:t>yellow</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rgbClr val="6D9EEB"/>
              </a:solidFill>
              <a:latin typeface="Consolas"/>
              <a:ea typeface="Consolas"/>
              <a:cs typeface="Consolas"/>
              <a:sym typeface="Consolas"/>
            </a:endParaRPr>
          </a:p>
        </p:txBody>
      </p:sp>
      <p:sp>
        <p:nvSpPr>
          <p:cNvPr id="291" name="Google Shape;291;p42"/>
          <p:cNvSpPr txBox="1"/>
          <p:nvPr/>
        </p:nvSpPr>
        <p:spPr>
          <a:xfrm>
            <a:off x="1447800" y="4373775"/>
            <a:ext cx="6153000" cy="3873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GB">
                <a:latin typeface="Helvetica Neue"/>
                <a:ea typeface="Helvetica Neue"/>
                <a:cs typeface="Helvetica Neue"/>
                <a:sym typeface="Helvetica Neue"/>
              </a:rPr>
              <a:t>Hacia la derecha, desde el rojo hacia el amarillo.</a:t>
            </a:r>
            <a:endParaRPr>
              <a:latin typeface="Helvetica Neue"/>
              <a:ea typeface="Helvetica Neue"/>
              <a:cs typeface="Helvetica Neue"/>
              <a:sym typeface="Helvetica Neue"/>
            </a:endParaRPr>
          </a:p>
        </p:txBody>
      </p:sp>
      <p:sp>
        <p:nvSpPr>
          <p:cNvPr id="292" name="Google Shape;292;p42"/>
          <p:cNvSpPr txBox="1"/>
          <p:nvPr/>
        </p:nvSpPr>
        <p:spPr>
          <a:xfrm>
            <a:off x="1453047" y="53119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solidFill>
                  <a:schemeClr val="dk1"/>
                </a:solidFill>
                <a:latin typeface="Anton"/>
                <a:ea typeface="Anton"/>
                <a:cs typeface="Anton"/>
                <a:sym typeface="Anton"/>
              </a:rPr>
              <a:t>GRADIENTES</a:t>
            </a:r>
            <a:endParaRPr i="1" sz="4000">
              <a:latin typeface="Anton"/>
              <a:ea typeface="Anton"/>
              <a:cs typeface="Anton"/>
              <a:sym typeface="Anton"/>
            </a:endParaRPr>
          </a:p>
        </p:txBody>
      </p:sp>
      <p:pic>
        <p:nvPicPr>
          <p:cNvPr id="293" name="Google Shape;293;p42"/>
          <p:cNvPicPr preferRelativeResize="0"/>
          <p:nvPr/>
        </p:nvPicPr>
        <p:blipFill>
          <a:blip r:embed="rId4">
            <a:alphaModFix/>
          </a:blip>
          <a:stretch>
            <a:fillRect/>
          </a:stretch>
        </p:blipFill>
        <p:spPr>
          <a:xfrm>
            <a:off x="1550352" y="1840850"/>
            <a:ext cx="5948000" cy="1338457"/>
          </a:xfrm>
          <a:prstGeom prst="rect">
            <a:avLst/>
          </a:prstGeom>
          <a:noFill/>
          <a:ln>
            <a:noFill/>
          </a:ln>
        </p:spPr>
      </p:pic>
      <p:cxnSp>
        <p:nvCxnSpPr>
          <p:cNvPr id="294" name="Google Shape;294;p42"/>
          <p:cNvCxnSpPr/>
          <p:nvPr/>
        </p:nvCxnSpPr>
        <p:spPr>
          <a:xfrm flipH="1" rot="10800000">
            <a:off x="1664475" y="1528175"/>
            <a:ext cx="5648400" cy="135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4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00" name="Google Shape;300;p43"/>
          <p:cNvSpPr txBox="1"/>
          <p:nvPr/>
        </p:nvSpPr>
        <p:spPr>
          <a:xfrm>
            <a:off x="1637200" y="3137004"/>
            <a:ext cx="6342900" cy="1049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#grad</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background-image</a:t>
            </a:r>
            <a:r>
              <a:rPr lang="en-GB">
                <a:solidFill>
                  <a:schemeClr val="dk1"/>
                </a:solidFill>
                <a:latin typeface="Consolas"/>
                <a:ea typeface="Consolas"/>
                <a:cs typeface="Consolas"/>
                <a:sym typeface="Consolas"/>
              </a:rPr>
              <a:t>: </a:t>
            </a:r>
            <a:r>
              <a:rPr lang="en-GB">
                <a:solidFill>
                  <a:srgbClr val="795E26"/>
                </a:solidFill>
                <a:latin typeface="Consolas"/>
                <a:ea typeface="Consolas"/>
                <a:cs typeface="Consolas"/>
                <a:sym typeface="Consolas"/>
              </a:rPr>
              <a:t>linear-gradient</a:t>
            </a:r>
            <a:r>
              <a:rPr lang="en-GB">
                <a:solidFill>
                  <a:schemeClr val="dk1"/>
                </a:solidFill>
                <a:latin typeface="Consolas"/>
                <a:ea typeface="Consolas"/>
                <a:cs typeface="Consolas"/>
                <a:sym typeface="Consolas"/>
              </a:rPr>
              <a:t>(to </a:t>
            </a:r>
            <a:r>
              <a:rPr lang="en-GB">
                <a:solidFill>
                  <a:srgbClr val="0451A5"/>
                </a:solidFill>
                <a:latin typeface="Consolas"/>
                <a:ea typeface="Consolas"/>
                <a:cs typeface="Consolas"/>
                <a:sym typeface="Consolas"/>
              </a:rPr>
              <a:t>bottom</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red</a:t>
            </a:r>
            <a:r>
              <a:rPr lang="en-GB">
                <a:solidFill>
                  <a:schemeClr val="dk1"/>
                </a:solidFill>
                <a:latin typeface="Consolas"/>
                <a:ea typeface="Consolas"/>
                <a:cs typeface="Consolas"/>
                <a:sym typeface="Consolas"/>
              </a:rPr>
              <a:t> , </a:t>
            </a:r>
            <a:r>
              <a:rPr lang="en-GB">
                <a:solidFill>
                  <a:srgbClr val="0451A5"/>
                </a:solidFill>
                <a:latin typeface="Consolas"/>
                <a:ea typeface="Consolas"/>
                <a:cs typeface="Consolas"/>
                <a:sym typeface="Consolas"/>
              </a:rPr>
              <a:t>yellow</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rgbClr val="6D9EEB"/>
              </a:solidFill>
              <a:latin typeface="Consolas"/>
              <a:ea typeface="Consolas"/>
              <a:cs typeface="Consolas"/>
              <a:sym typeface="Consolas"/>
            </a:endParaRPr>
          </a:p>
        </p:txBody>
      </p:sp>
      <p:sp>
        <p:nvSpPr>
          <p:cNvPr id="301" name="Google Shape;301;p43"/>
          <p:cNvSpPr txBox="1"/>
          <p:nvPr/>
        </p:nvSpPr>
        <p:spPr>
          <a:xfrm>
            <a:off x="1637200" y="4145175"/>
            <a:ext cx="6342900" cy="3873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a:latin typeface="Helvetica Neue"/>
                <a:ea typeface="Helvetica Neue"/>
                <a:cs typeface="Helvetica Neue"/>
                <a:sym typeface="Helvetica Neue"/>
              </a:rPr>
              <a:t>Hacia abajo, desde el rojo hacia el amarillo.</a:t>
            </a:r>
            <a:endParaRPr>
              <a:latin typeface="Helvetica Neue"/>
              <a:ea typeface="Helvetica Neue"/>
              <a:cs typeface="Helvetica Neue"/>
              <a:sym typeface="Helvetica Neue"/>
            </a:endParaRPr>
          </a:p>
        </p:txBody>
      </p:sp>
      <p:pic>
        <p:nvPicPr>
          <p:cNvPr id="302" name="Google Shape;302;p43"/>
          <p:cNvPicPr preferRelativeResize="0"/>
          <p:nvPr/>
        </p:nvPicPr>
        <p:blipFill>
          <a:blip r:embed="rId4">
            <a:alphaModFix/>
          </a:blip>
          <a:stretch>
            <a:fillRect/>
          </a:stretch>
        </p:blipFill>
        <p:spPr>
          <a:xfrm>
            <a:off x="1742911" y="1654425"/>
            <a:ext cx="6131219" cy="1332280"/>
          </a:xfrm>
          <a:prstGeom prst="rect">
            <a:avLst/>
          </a:prstGeom>
          <a:noFill/>
          <a:ln>
            <a:noFill/>
          </a:ln>
        </p:spPr>
      </p:pic>
      <p:cxnSp>
        <p:nvCxnSpPr>
          <p:cNvPr id="303" name="Google Shape;303;p43"/>
          <p:cNvCxnSpPr/>
          <p:nvPr/>
        </p:nvCxnSpPr>
        <p:spPr>
          <a:xfrm>
            <a:off x="1441525" y="1568975"/>
            <a:ext cx="0" cy="1350600"/>
          </a:xfrm>
          <a:prstGeom prst="straightConnector1">
            <a:avLst/>
          </a:prstGeom>
          <a:noFill/>
          <a:ln cap="flat" cmpd="sng" w="38100">
            <a:solidFill>
              <a:srgbClr val="FF0000"/>
            </a:solidFill>
            <a:prstDash val="solid"/>
            <a:round/>
            <a:headEnd len="med" w="med" type="none"/>
            <a:tailEnd len="med" w="med" type="triangle"/>
          </a:ln>
        </p:spPr>
      </p:cxnSp>
      <p:sp>
        <p:nvSpPr>
          <p:cNvPr id="304" name="Google Shape;304;p43"/>
          <p:cNvSpPr txBox="1"/>
          <p:nvPr/>
        </p:nvSpPr>
        <p:spPr>
          <a:xfrm>
            <a:off x="3234299" y="373225"/>
            <a:ext cx="2675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solidFill>
                  <a:schemeClr val="dk1"/>
                </a:solidFill>
                <a:latin typeface="Anton"/>
                <a:ea typeface="Anton"/>
                <a:cs typeface="Anton"/>
                <a:sym typeface="Anton"/>
              </a:rPr>
              <a:t>GRADIENTES</a:t>
            </a:r>
            <a:endParaRPr i="1" sz="4000">
              <a:latin typeface="Anton"/>
              <a:ea typeface="Anton"/>
              <a:cs typeface="Anton"/>
              <a:sym typeface="Anto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10" name="Google Shape;310;p44"/>
          <p:cNvSpPr txBox="1"/>
          <p:nvPr/>
        </p:nvSpPr>
        <p:spPr>
          <a:xfrm>
            <a:off x="1828800" y="3137005"/>
            <a:ext cx="5962200" cy="1049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#grad</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background-image</a:t>
            </a:r>
            <a:r>
              <a:rPr lang="en-GB">
                <a:solidFill>
                  <a:schemeClr val="dk1"/>
                </a:solidFill>
                <a:latin typeface="Consolas"/>
                <a:ea typeface="Consolas"/>
                <a:cs typeface="Consolas"/>
                <a:sym typeface="Consolas"/>
              </a:rPr>
              <a:t>: </a:t>
            </a:r>
            <a:r>
              <a:rPr lang="en-GB">
                <a:solidFill>
                  <a:srgbClr val="795E26"/>
                </a:solidFill>
                <a:latin typeface="Consolas"/>
                <a:ea typeface="Consolas"/>
                <a:cs typeface="Consolas"/>
                <a:sym typeface="Consolas"/>
              </a:rPr>
              <a:t>linear-gradient</a:t>
            </a:r>
            <a:r>
              <a:rPr lang="en-GB">
                <a:solidFill>
                  <a:schemeClr val="dk1"/>
                </a:solidFill>
                <a:latin typeface="Consolas"/>
                <a:ea typeface="Consolas"/>
                <a:cs typeface="Consolas"/>
                <a:sym typeface="Consolas"/>
              </a:rPr>
              <a:t>(to </a:t>
            </a:r>
            <a:r>
              <a:rPr lang="en-GB">
                <a:solidFill>
                  <a:srgbClr val="0451A5"/>
                </a:solidFill>
                <a:latin typeface="Consolas"/>
                <a:ea typeface="Consolas"/>
                <a:cs typeface="Consolas"/>
                <a:sym typeface="Consolas"/>
              </a:rPr>
              <a:t>left</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red</a:t>
            </a:r>
            <a:r>
              <a:rPr lang="en-GB">
                <a:solidFill>
                  <a:schemeClr val="dk1"/>
                </a:solidFill>
                <a:latin typeface="Consolas"/>
                <a:ea typeface="Consolas"/>
                <a:cs typeface="Consolas"/>
                <a:sym typeface="Consolas"/>
              </a:rPr>
              <a:t> , </a:t>
            </a:r>
            <a:r>
              <a:rPr lang="en-GB">
                <a:solidFill>
                  <a:srgbClr val="0451A5"/>
                </a:solidFill>
                <a:latin typeface="Consolas"/>
                <a:ea typeface="Consolas"/>
                <a:cs typeface="Consolas"/>
                <a:sym typeface="Consolas"/>
              </a:rPr>
              <a:t>yellow</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rgbClr val="6D9EEB"/>
              </a:solidFill>
              <a:latin typeface="Consolas"/>
              <a:ea typeface="Consolas"/>
              <a:cs typeface="Consolas"/>
              <a:sym typeface="Consolas"/>
            </a:endParaRPr>
          </a:p>
        </p:txBody>
      </p:sp>
      <p:sp>
        <p:nvSpPr>
          <p:cNvPr id="311" name="Google Shape;311;p44"/>
          <p:cNvSpPr txBox="1"/>
          <p:nvPr/>
        </p:nvSpPr>
        <p:spPr>
          <a:xfrm>
            <a:off x="1828800" y="4145176"/>
            <a:ext cx="5962200" cy="3873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a:latin typeface="Helvetica Neue"/>
                <a:ea typeface="Helvetica Neue"/>
                <a:cs typeface="Helvetica Neue"/>
                <a:sym typeface="Helvetica Neue"/>
              </a:rPr>
              <a:t>Hacia la izquierda, desde el rojo hacia el amarillo.</a:t>
            </a:r>
            <a:endParaRPr>
              <a:latin typeface="Helvetica Neue"/>
              <a:ea typeface="Helvetica Neue"/>
              <a:cs typeface="Helvetica Neue"/>
              <a:sym typeface="Helvetica Neue"/>
            </a:endParaRPr>
          </a:p>
        </p:txBody>
      </p:sp>
      <p:pic>
        <p:nvPicPr>
          <p:cNvPr id="312" name="Google Shape;312;p44"/>
          <p:cNvPicPr preferRelativeResize="0"/>
          <p:nvPr/>
        </p:nvPicPr>
        <p:blipFill>
          <a:blip r:embed="rId4">
            <a:alphaModFix/>
          </a:blip>
          <a:stretch>
            <a:fillRect/>
          </a:stretch>
        </p:blipFill>
        <p:spPr>
          <a:xfrm>
            <a:off x="1928168" y="1664025"/>
            <a:ext cx="5763362" cy="1361849"/>
          </a:xfrm>
          <a:prstGeom prst="rect">
            <a:avLst/>
          </a:prstGeom>
          <a:noFill/>
          <a:ln>
            <a:noFill/>
          </a:ln>
        </p:spPr>
      </p:pic>
      <p:cxnSp>
        <p:nvCxnSpPr>
          <p:cNvPr id="313" name="Google Shape;313;p44"/>
          <p:cNvCxnSpPr/>
          <p:nvPr/>
        </p:nvCxnSpPr>
        <p:spPr>
          <a:xfrm flipH="1">
            <a:off x="1991850" y="1377975"/>
            <a:ext cx="5566500" cy="54600"/>
          </a:xfrm>
          <a:prstGeom prst="straightConnector1">
            <a:avLst/>
          </a:prstGeom>
          <a:noFill/>
          <a:ln cap="flat" cmpd="sng" w="38100">
            <a:solidFill>
              <a:srgbClr val="FF0000"/>
            </a:solidFill>
            <a:prstDash val="solid"/>
            <a:round/>
            <a:headEnd len="med" w="med" type="none"/>
            <a:tailEnd len="med" w="med" type="triangle"/>
          </a:ln>
        </p:spPr>
      </p:cxnSp>
      <p:sp>
        <p:nvSpPr>
          <p:cNvPr id="314" name="Google Shape;314;p44"/>
          <p:cNvSpPr txBox="1"/>
          <p:nvPr/>
        </p:nvSpPr>
        <p:spPr>
          <a:xfrm>
            <a:off x="3234299" y="373225"/>
            <a:ext cx="2675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solidFill>
                  <a:schemeClr val="dk1"/>
                </a:solidFill>
                <a:latin typeface="Anton"/>
                <a:ea typeface="Anton"/>
                <a:cs typeface="Anton"/>
                <a:sym typeface="Anton"/>
              </a:rPr>
              <a:t>GRADIENTES</a:t>
            </a:r>
            <a:endParaRPr i="1" sz="4000">
              <a:latin typeface="Anton"/>
              <a:ea typeface="Anton"/>
              <a:cs typeface="Anton"/>
              <a:sym typeface="Anto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10" name="Google Shape;110;p27"/>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11" name="Google Shape;111;p27"/>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4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20" name="Google Shape;320;p45"/>
          <p:cNvSpPr txBox="1"/>
          <p:nvPr/>
        </p:nvSpPr>
        <p:spPr>
          <a:xfrm>
            <a:off x="1905000" y="3137005"/>
            <a:ext cx="5798400" cy="1049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#grad</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background-image</a:t>
            </a:r>
            <a:r>
              <a:rPr lang="en-GB">
                <a:solidFill>
                  <a:schemeClr val="dk1"/>
                </a:solidFill>
                <a:latin typeface="Consolas"/>
                <a:ea typeface="Consolas"/>
                <a:cs typeface="Consolas"/>
                <a:sym typeface="Consolas"/>
              </a:rPr>
              <a:t>: </a:t>
            </a:r>
            <a:r>
              <a:rPr lang="en-GB">
                <a:solidFill>
                  <a:srgbClr val="795E26"/>
                </a:solidFill>
                <a:latin typeface="Consolas"/>
                <a:ea typeface="Consolas"/>
                <a:cs typeface="Consolas"/>
                <a:sym typeface="Consolas"/>
              </a:rPr>
              <a:t>linear-gradient</a:t>
            </a:r>
            <a:r>
              <a:rPr lang="en-GB">
                <a:solidFill>
                  <a:schemeClr val="dk1"/>
                </a:solidFill>
                <a:latin typeface="Consolas"/>
                <a:ea typeface="Consolas"/>
                <a:cs typeface="Consolas"/>
                <a:sym typeface="Consolas"/>
              </a:rPr>
              <a:t>(to </a:t>
            </a:r>
            <a:r>
              <a:rPr lang="en-GB">
                <a:solidFill>
                  <a:srgbClr val="0451A5"/>
                </a:solidFill>
                <a:latin typeface="Consolas"/>
                <a:ea typeface="Consolas"/>
                <a:cs typeface="Consolas"/>
                <a:sym typeface="Consolas"/>
              </a:rPr>
              <a:t>top</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red</a:t>
            </a:r>
            <a:r>
              <a:rPr lang="en-GB">
                <a:solidFill>
                  <a:schemeClr val="dk1"/>
                </a:solidFill>
                <a:latin typeface="Consolas"/>
                <a:ea typeface="Consolas"/>
                <a:cs typeface="Consolas"/>
                <a:sym typeface="Consolas"/>
              </a:rPr>
              <a:t> , </a:t>
            </a:r>
            <a:r>
              <a:rPr lang="en-GB">
                <a:solidFill>
                  <a:srgbClr val="0451A5"/>
                </a:solidFill>
                <a:latin typeface="Consolas"/>
                <a:ea typeface="Consolas"/>
                <a:cs typeface="Consolas"/>
                <a:sym typeface="Consolas"/>
              </a:rPr>
              <a:t>yellow</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rgbClr val="6D9EEB"/>
              </a:solidFill>
              <a:latin typeface="Consolas"/>
              <a:ea typeface="Consolas"/>
              <a:cs typeface="Consolas"/>
              <a:sym typeface="Consolas"/>
            </a:endParaRPr>
          </a:p>
        </p:txBody>
      </p:sp>
      <p:sp>
        <p:nvSpPr>
          <p:cNvPr id="321" name="Google Shape;321;p45"/>
          <p:cNvSpPr txBox="1"/>
          <p:nvPr/>
        </p:nvSpPr>
        <p:spPr>
          <a:xfrm>
            <a:off x="1905000" y="4145176"/>
            <a:ext cx="5798400" cy="3873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a:latin typeface="Helvetica Neue"/>
                <a:ea typeface="Helvetica Neue"/>
                <a:cs typeface="Helvetica Neue"/>
                <a:sym typeface="Helvetica Neue"/>
              </a:rPr>
              <a:t>Hacia arriba, desde el rojo hacia el amarillo.</a:t>
            </a:r>
            <a:endParaRPr>
              <a:latin typeface="Helvetica Neue"/>
              <a:ea typeface="Helvetica Neue"/>
              <a:cs typeface="Helvetica Neue"/>
              <a:sym typeface="Helvetica Neue"/>
            </a:endParaRPr>
          </a:p>
        </p:txBody>
      </p:sp>
      <p:pic>
        <p:nvPicPr>
          <p:cNvPr id="322" name="Google Shape;322;p45"/>
          <p:cNvPicPr preferRelativeResize="0"/>
          <p:nvPr/>
        </p:nvPicPr>
        <p:blipFill>
          <a:blip r:embed="rId4">
            <a:alphaModFix/>
          </a:blip>
          <a:stretch>
            <a:fillRect/>
          </a:stretch>
        </p:blipFill>
        <p:spPr>
          <a:xfrm>
            <a:off x="2001640" y="1671925"/>
            <a:ext cx="5605096" cy="1366750"/>
          </a:xfrm>
          <a:prstGeom prst="rect">
            <a:avLst/>
          </a:prstGeom>
          <a:noFill/>
          <a:ln>
            <a:noFill/>
          </a:ln>
        </p:spPr>
      </p:pic>
      <p:cxnSp>
        <p:nvCxnSpPr>
          <p:cNvPr id="323" name="Google Shape;323;p45"/>
          <p:cNvCxnSpPr/>
          <p:nvPr/>
        </p:nvCxnSpPr>
        <p:spPr>
          <a:xfrm flipH="1" rot="10800000">
            <a:off x="1623550" y="1773625"/>
            <a:ext cx="13800" cy="1200600"/>
          </a:xfrm>
          <a:prstGeom prst="straightConnector1">
            <a:avLst/>
          </a:prstGeom>
          <a:noFill/>
          <a:ln cap="flat" cmpd="sng" w="38100">
            <a:solidFill>
              <a:srgbClr val="FF0000"/>
            </a:solidFill>
            <a:prstDash val="solid"/>
            <a:round/>
            <a:headEnd len="med" w="med" type="none"/>
            <a:tailEnd len="med" w="med" type="triangle"/>
          </a:ln>
        </p:spPr>
      </p:cxnSp>
      <p:sp>
        <p:nvSpPr>
          <p:cNvPr id="324" name="Google Shape;324;p45"/>
          <p:cNvSpPr txBox="1"/>
          <p:nvPr/>
        </p:nvSpPr>
        <p:spPr>
          <a:xfrm>
            <a:off x="3234299" y="373225"/>
            <a:ext cx="2675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solidFill>
                  <a:schemeClr val="dk1"/>
                </a:solidFill>
                <a:latin typeface="Anton"/>
                <a:ea typeface="Anton"/>
                <a:cs typeface="Anton"/>
                <a:sym typeface="Anton"/>
              </a:rPr>
              <a:t>GRADIENTES</a:t>
            </a:r>
            <a:endParaRPr i="1" sz="4000">
              <a:latin typeface="Anton"/>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28" name="Shape 328"/>
        <p:cNvGrpSpPr/>
        <p:nvPr/>
      </p:nvGrpSpPr>
      <p:grpSpPr>
        <a:xfrm>
          <a:off x="0" y="0"/>
          <a:ext cx="0" cy="0"/>
          <a:chOff x="0" y="0"/>
          <a:chExt cx="0" cy="0"/>
        </a:xfrm>
      </p:grpSpPr>
      <p:pic>
        <p:nvPicPr>
          <p:cNvPr id="329" name="Google Shape;329;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30" name="Google Shape;330;p46"/>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331" name="Google Shape;331;p46"/>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i="1" sz="3600">
              <a:latin typeface="Anton"/>
              <a:ea typeface="Anton"/>
              <a:cs typeface="Anton"/>
              <a:sym typeface="Anto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5" name="Shape 335"/>
        <p:cNvGrpSpPr/>
        <p:nvPr/>
      </p:nvGrpSpPr>
      <p:grpSpPr>
        <a:xfrm>
          <a:off x="0" y="0"/>
          <a:ext cx="0" cy="0"/>
          <a:chOff x="0" y="0"/>
          <a:chExt cx="0" cy="0"/>
        </a:xfrm>
      </p:grpSpPr>
      <p:sp>
        <p:nvSpPr>
          <p:cNvPr id="336" name="Google Shape;336;p4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TRANSFORMACIONES</a:t>
            </a:r>
            <a:endParaRPr i="1" sz="3600">
              <a:solidFill>
                <a:srgbClr val="E0FF00"/>
              </a:solidFill>
              <a:latin typeface="Anton"/>
              <a:ea typeface="Anton"/>
              <a:cs typeface="Anton"/>
              <a:sym typeface="Anto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4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42" name="Google Shape;342;p48"/>
          <p:cNvSpPr txBox="1"/>
          <p:nvPr/>
        </p:nvSpPr>
        <p:spPr>
          <a:xfrm>
            <a:off x="726050" y="1551475"/>
            <a:ext cx="80283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rgbClr val="24292E"/>
                </a:solidFill>
                <a:latin typeface="Helvetica Neue Light"/>
                <a:ea typeface="Helvetica Neue Light"/>
                <a:cs typeface="Helvetica Neue Light"/>
                <a:sym typeface="Helvetica Neue Light"/>
              </a:rPr>
              <a:t>Una transformación es </a:t>
            </a:r>
            <a:r>
              <a:rPr lang="en-GB" sz="1800">
                <a:solidFill>
                  <a:srgbClr val="24292E"/>
                </a:solidFill>
                <a:latin typeface="Helvetica Neue Light"/>
                <a:ea typeface="Helvetica Neue Light"/>
                <a:cs typeface="Helvetica Neue Light"/>
                <a:sym typeface="Helvetica Neue Light"/>
              </a:rPr>
              <a:t>una</a:t>
            </a:r>
            <a:r>
              <a:rPr lang="en-GB" sz="1800">
                <a:solidFill>
                  <a:srgbClr val="24292E"/>
                </a:solidFill>
                <a:latin typeface="Helvetica Neue Light"/>
                <a:ea typeface="Helvetica Neue Light"/>
                <a:cs typeface="Helvetica Neue Light"/>
                <a:sym typeface="Helvetica Neue Light"/>
              </a:rPr>
              <a:t> modificación de la forma en que se muestra un elemento. Todo elemento transformado por CSS cambia la forma en que se ve, </a:t>
            </a:r>
            <a:r>
              <a:rPr lang="en-GB" sz="1800">
                <a:solidFill>
                  <a:srgbClr val="24292E"/>
                </a:solidFill>
                <a:highlight>
                  <a:srgbClr val="E0FF00"/>
                </a:highlight>
                <a:latin typeface="Helvetica Neue Light"/>
                <a:ea typeface="Helvetica Neue Light"/>
                <a:cs typeface="Helvetica Neue Light"/>
                <a:sym typeface="Helvetica Neue Light"/>
              </a:rPr>
              <a:t>pero no el lugar que ocupa</a:t>
            </a:r>
            <a:r>
              <a:rPr lang="en-GB" sz="1800">
                <a:solidFill>
                  <a:srgbClr val="24292E"/>
                </a:solidFill>
                <a:latin typeface="Helvetica Neue Light"/>
                <a:ea typeface="Helvetica Neue Light"/>
                <a:cs typeface="Helvetica Neue Light"/>
                <a:sym typeface="Helvetica Neue Light"/>
              </a:rPr>
              <a:t>. Los efectos que se pueden lograr son:  </a:t>
            </a:r>
            <a:br>
              <a:rPr lang="en-GB" sz="1800">
                <a:solidFill>
                  <a:srgbClr val="24292E"/>
                </a:solidFill>
                <a:latin typeface="Helvetica Neue Light"/>
                <a:ea typeface="Helvetica Neue Light"/>
                <a:cs typeface="Helvetica Neue Light"/>
                <a:sym typeface="Helvetica Neue Light"/>
              </a:rPr>
            </a:br>
            <a:endParaRPr sz="1800">
              <a:solidFill>
                <a:srgbClr val="24292E"/>
              </a:solidFill>
              <a:latin typeface="Helvetica Neue Light"/>
              <a:ea typeface="Helvetica Neue Light"/>
              <a:cs typeface="Helvetica Neue Light"/>
              <a:sym typeface="Helvetica Neue Light"/>
            </a:endParaRPr>
          </a:p>
          <a:p>
            <a:pPr indent="-342900" lvl="0" marL="457200" rtl="0" algn="l">
              <a:lnSpc>
                <a:spcPct val="115000"/>
              </a:lnSpc>
              <a:spcBef>
                <a:spcPts val="1200"/>
              </a:spcBef>
              <a:spcAft>
                <a:spcPts val="0"/>
              </a:spcAft>
              <a:buClr>
                <a:srgbClr val="3DFFBC"/>
              </a:buClr>
              <a:buSzPts val="1800"/>
              <a:buFont typeface="Helvetica Neue Light"/>
              <a:buChar char="●"/>
            </a:pPr>
            <a:r>
              <a:rPr lang="en-GB" sz="1800">
                <a:solidFill>
                  <a:srgbClr val="24292E"/>
                </a:solidFill>
                <a:latin typeface="Helvetica Neue Light"/>
                <a:ea typeface="Helvetica Neue Light"/>
                <a:cs typeface="Helvetica Neue Light"/>
                <a:sym typeface="Helvetica Neue Light"/>
              </a:rPr>
              <a:t>Mover un elemento de lugar (¡sin position!).  </a:t>
            </a:r>
            <a:endParaRPr sz="1800">
              <a:solidFill>
                <a:srgbClr val="24292E"/>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Helvetica Neue Light"/>
              <a:buChar char="●"/>
            </a:pPr>
            <a:r>
              <a:rPr lang="en-GB" sz="1800">
                <a:solidFill>
                  <a:srgbClr val="24292E"/>
                </a:solidFill>
                <a:latin typeface="Helvetica Neue Light"/>
                <a:ea typeface="Helvetica Neue Light"/>
                <a:cs typeface="Helvetica Neue Light"/>
                <a:sym typeface="Helvetica Neue Light"/>
              </a:rPr>
              <a:t>Escalar el tamaño de un elemento.  </a:t>
            </a:r>
            <a:endParaRPr sz="1800">
              <a:solidFill>
                <a:srgbClr val="24292E"/>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Helvetica Neue Light"/>
              <a:buChar char="●"/>
            </a:pPr>
            <a:r>
              <a:rPr lang="en-GB" sz="1800">
                <a:solidFill>
                  <a:srgbClr val="24292E"/>
                </a:solidFill>
                <a:latin typeface="Helvetica Neue Light"/>
                <a:ea typeface="Helvetica Neue Light"/>
                <a:cs typeface="Helvetica Neue Light"/>
                <a:sym typeface="Helvetica Neue Light"/>
              </a:rPr>
              <a:t>Voltear y girar elementos.  </a:t>
            </a:r>
            <a:endParaRPr sz="1800">
              <a:solidFill>
                <a:srgbClr val="24292E"/>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Helvetica Neue Light"/>
              <a:buChar char="●"/>
            </a:pPr>
            <a:r>
              <a:rPr lang="en-GB" sz="1800">
                <a:solidFill>
                  <a:srgbClr val="24292E"/>
                </a:solidFill>
                <a:latin typeface="Helvetica Neue Light"/>
                <a:ea typeface="Helvetica Neue Light"/>
                <a:cs typeface="Helvetica Neue Light"/>
                <a:sym typeface="Helvetica Neue Light"/>
              </a:rPr>
              <a:t>Cambiar la perspectiva de un elemento.</a:t>
            </a:r>
            <a:endParaRPr sz="1800">
              <a:solidFill>
                <a:srgbClr val="24292E"/>
              </a:solidFill>
              <a:latin typeface="Helvetica Neue Light"/>
              <a:ea typeface="Helvetica Neue Light"/>
              <a:cs typeface="Helvetica Neue Light"/>
              <a:sym typeface="Helvetica Neue Light"/>
            </a:endParaRPr>
          </a:p>
        </p:txBody>
      </p:sp>
      <p:sp>
        <p:nvSpPr>
          <p:cNvPr id="343" name="Google Shape;343;p48"/>
          <p:cNvSpPr txBox="1"/>
          <p:nvPr/>
        </p:nvSpPr>
        <p:spPr>
          <a:xfrm>
            <a:off x="1453047" y="53569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TRANSFORMACIONES</a:t>
            </a:r>
            <a:endParaRPr i="1" sz="4000">
              <a:latin typeface="Anton"/>
              <a:ea typeface="Anton"/>
              <a:cs typeface="Anton"/>
              <a:sym typeface="Anto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4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49" name="Google Shape;349;p49"/>
          <p:cNvSpPr txBox="1"/>
          <p:nvPr/>
        </p:nvSpPr>
        <p:spPr>
          <a:xfrm>
            <a:off x="557850" y="1532938"/>
            <a:ext cx="8028300" cy="753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rgbClr val="24292E"/>
                </a:solidFill>
                <a:latin typeface="Helvetica Neue Light"/>
                <a:ea typeface="Helvetica Neue Light"/>
                <a:cs typeface="Helvetica Neue Light"/>
                <a:sym typeface="Helvetica Neue Light"/>
              </a:rPr>
              <a:t>Los siguientes ejemplos que veremos </a:t>
            </a:r>
            <a:r>
              <a:rPr lang="en-GB" sz="1800">
                <a:solidFill>
                  <a:srgbClr val="24292E"/>
                </a:solidFill>
                <a:latin typeface="Helvetica Neue Light"/>
                <a:ea typeface="Helvetica Neue Light"/>
                <a:cs typeface="Helvetica Neue Light"/>
                <a:sym typeface="Helvetica Neue Light"/>
              </a:rPr>
              <a:t>están</a:t>
            </a:r>
            <a:r>
              <a:rPr lang="en-GB" sz="1800">
                <a:solidFill>
                  <a:srgbClr val="24292E"/>
                </a:solidFill>
                <a:latin typeface="Helvetica Neue Light"/>
                <a:ea typeface="Helvetica Neue Light"/>
                <a:cs typeface="Helvetica Neue Light"/>
                <a:sym typeface="Helvetica Neue Light"/>
              </a:rPr>
              <a:t> animados (tema que veremos más adelante), para un entendimiento más simple.</a:t>
            </a:r>
            <a:endParaRPr sz="1800">
              <a:solidFill>
                <a:srgbClr val="24292E"/>
              </a:solidFill>
              <a:latin typeface="Helvetica Neue Light"/>
              <a:ea typeface="Helvetica Neue Light"/>
              <a:cs typeface="Helvetica Neue Light"/>
              <a:sym typeface="Helvetica Neue Light"/>
            </a:endParaRPr>
          </a:p>
          <a:p>
            <a:pPr indent="0" lvl="0" marL="0" rtl="0" algn="l">
              <a:lnSpc>
                <a:spcPct val="115000"/>
              </a:lnSpc>
              <a:spcBef>
                <a:spcPts val="1200"/>
              </a:spcBef>
              <a:spcAft>
                <a:spcPts val="0"/>
              </a:spcAft>
              <a:buNone/>
            </a:pPr>
            <a:r>
              <a:t/>
            </a:r>
            <a:endParaRPr sz="1800">
              <a:solidFill>
                <a:srgbClr val="24292E"/>
              </a:solidFill>
              <a:latin typeface="Didact Gothic"/>
              <a:ea typeface="Didact Gothic"/>
              <a:cs typeface="Didact Gothic"/>
              <a:sym typeface="Didact Gothic"/>
            </a:endParaRPr>
          </a:p>
          <a:p>
            <a:pPr indent="0" lvl="0" marL="0" rtl="0" algn="l">
              <a:lnSpc>
                <a:spcPct val="115000"/>
              </a:lnSpc>
              <a:spcBef>
                <a:spcPts val="1200"/>
              </a:spcBef>
              <a:spcAft>
                <a:spcPts val="0"/>
              </a:spcAft>
              <a:buNone/>
            </a:pPr>
            <a:r>
              <a:t/>
            </a:r>
            <a:endParaRPr>
              <a:solidFill>
                <a:srgbClr val="24292E"/>
              </a:solidFill>
              <a:latin typeface="Didact Gothic"/>
              <a:ea typeface="Didact Gothic"/>
              <a:cs typeface="Didact Gothic"/>
              <a:sym typeface="Didact Gothic"/>
            </a:endParaRPr>
          </a:p>
          <a:p>
            <a:pPr indent="0" lvl="0" marL="0" rtl="0" algn="l">
              <a:lnSpc>
                <a:spcPct val="115000"/>
              </a:lnSpc>
              <a:spcBef>
                <a:spcPts val="1200"/>
              </a:spcBef>
              <a:spcAft>
                <a:spcPts val="1200"/>
              </a:spcAft>
              <a:buNone/>
            </a:pPr>
            <a:r>
              <a:t/>
            </a:r>
            <a:endParaRPr sz="1800">
              <a:solidFill>
                <a:srgbClr val="24292E"/>
              </a:solidFill>
              <a:latin typeface="Didact Gothic"/>
              <a:ea typeface="Didact Gothic"/>
              <a:cs typeface="Didact Gothic"/>
              <a:sym typeface="Didact Gothic"/>
            </a:endParaRPr>
          </a:p>
        </p:txBody>
      </p:sp>
      <p:pic>
        <p:nvPicPr>
          <p:cNvPr id="350" name="Google Shape;350;p49"/>
          <p:cNvPicPr preferRelativeResize="0"/>
          <p:nvPr/>
        </p:nvPicPr>
        <p:blipFill>
          <a:blip r:embed="rId4">
            <a:alphaModFix/>
          </a:blip>
          <a:stretch>
            <a:fillRect/>
          </a:stretch>
        </p:blipFill>
        <p:spPr>
          <a:xfrm rot="793557">
            <a:off x="6047500" y="2643744"/>
            <a:ext cx="2338826" cy="1662225"/>
          </a:xfrm>
          <a:prstGeom prst="rect">
            <a:avLst/>
          </a:prstGeom>
          <a:noFill/>
          <a:ln>
            <a:noFill/>
          </a:ln>
        </p:spPr>
      </p:pic>
      <p:pic>
        <p:nvPicPr>
          <p:cNvPr id="351" name="Google Shape;351;p49"/>
          <p:cNvPicPr preferRelativeResize="0"/>
          <p:nvPr/>
        </p:nvPicPr>
        <p:blipFill>
          <a:blip r:embed="rId5">
            <a:alphaModFix/>
          </a:blip>
          <a:stretch>
            <a:fillRect/>
          </a:stretch>
        </p:blipFill>
        <p:spPr>
          <a:xfrm>
            <a:off x="1639525" y="2585675"/>
            <a:ext cx="3202275" cy="2244025"/>
          </a:xfrm>
          <a:prstGeom prst="rect">
            <a:avLst/>
          </a:prstGeom>
          <a:noFill/>
          <a:ln>
            <a:noFill/>
          </a:ln>
        </p:spPr>
      </p:pic>
      <p:sp>
        <p:nvSpPr>
          <p:cNvPr id="352" name="Google Shape;352;p49"/>
          <p:cNvSpPr txBox="1"/>
          <p:nvPr/>
        </p:nvSpPr>
        <p:spPr>
          <a:xfrm>
            <a:off x="1453047" y="53569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TRANSFORMACIONES</a:t>
            </a:r>
            <a:endParaRPr i="1" sz="4000">
              <a:latin typeface="Anton"/>
              <a:ea typeface="Anton"/>
              <a:cs typeface="Anton"/>
              <a:sym typeface="Anto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5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58" name="Google Shape;358;p50"/>
          <p:cNvSpPr txBox="1"/>
          <p:nvPr/>
        </p:nvSpPr>
        <p:spPr>
          <a:xfrm>
            <a:off x="1453047" y="60059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TRASLADAR MOVER OBJETOS</a:t>
            </a:r>
            <a:endParaRPr i="1" sz="4000">
              <a:latin typeface="Anton"/>
              <a:ea typeface="Anton"/>
              <a:cs typeface="Anton"/>
              <a:sym typeface="Anton"/>
            </a:endParaRPr>
          </a:p>
        </p:txBody>
      </p:sp>
      <p:sp>
        <p:nvSpPr>
          <p:cNvPr id="359" name="Google Shape;359;p50"/>
          <p:cNvSpPr txBox="1"/>
          <p:nvPr/>
        </p:nvSpPr>
        <p:spPr>
          <a:xfrm>
            <a:off x="794700" y="1551500"/>
            <a:ext cx="7554600" cy="326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1800">
                <a:solidFill>
                  <a:schemeClr val="dk1"/>
                </a:solidFill>
                <a:highlight>
                  <a:srgbClr val="E0FF00"/>
                </a:highlight>
                <a:latin typeface="Helvetica Neue Light"/>
                <a:ea typeface="Helvetica Neue Light"/>
                <a:cs typeface="Helvetica Neue Light"/>
                <a:sym typeface="Helvetica Neue Light"/>
              </a:rPr>
              <a:t>t</a:t>
            </a:r>
            <a:r>
              <a:rPr i="1" lang="en-GB" sz="1800">
                <a:solidFill>
                  <a:schemeClr val="dk1"/>
                </a:solidFill>
                <a:highlight>
                  <a:srgbClr val="E0FF00"/>
                </a:highlight>
                <a:latin typeface="Helvetica Neue Light"/>
                <a:ea typeface="Helvetica Neue Light"/>
                <a:cs typeface="Helvetica Neue Light"/>
                <a:sym typeface="Helvetica Neue Light"/>
              </a:rPr>
              <a:t>ransform:translate( )</a:t>
            </a:r>
            <a:r>
              <a:rPr lang="en-GB" sz="1800">
                <a:solidFill>
                  <a:schemeClr val="dk1"/>
                </a:solidFill>
                <a:highlight>
                  <a:srgbClr val="E0FF00"/>
                </a:highlight>
                <a:latin typeface="Helvetica Neue Light"/>
                <a:ea typeface="Helvetica Neue Light"/>
                <a:cs typeface="Helvetica Neue Light"/>
                <a:sym typeface="Helvetica Neue Light"/>
              </a:rPr>
              <a:t> cambia la ubicación del objeto (como si fuese un position).  </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Requiere dos números y su unidad, separados por una coma: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El primero es el desplazamiento horizontal (eje X).</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El segundo el desplazamiento vertical (eje Y).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Valores positivos mueven a la derecha/abajo.</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Valores negativos mueven a la izquierda/arriba.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Sí, existe translateX() y translateY(), cada uno sólo recibe un número con su unidad.</a:t>
            </a:r>
            <a:endParaRPr sz="1800">
              <a:solidFill>
                <a:srgbClr val="24292E"/>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i="1" sz="1800">
              <a:solidFill>
                <a:schemeClr val="dk1"/>
              </a:solidFill>
              <a:latin typeface="Helvetica Neue Light"/>
              <a:ea typeface="Helvetica Neue Light"/>
              <a:cs typeface="Helvetica Neue Light"/>
              <a:sym typeface="Helvetica Neue Light"/>
            </a:endParaRPr>
          </a:p>
          <a:p>
            <a:pPr indent="0" lvl="0" marL="457200" rtl="0" algn="l">
              <a:lnSpc>
                <a:spcPct val="115000"/>
              </a:lnSpc>
              <a:spcBef>
                <a:spcPts val="0"/>
              </a:spcBef>
              <a:spcAft>
                <a:spcPts val="1200"/>
              </a:spcAft>
              <a:buNone/>
            </a:pPr>
            <a:r>
              <a:t/>
            </a:r>
            <a:endParaRPr sz="1800">
              <a:solidFill>
                <a:srgbClr val="24292E"/>
              </a:solidFill>
              <a:latin typeface="Helvetica Neue Light"/>
              <a:ea typeface="Helvetica Neue Light"/>
              <a:cs typeface="Helvetica Neue Light"/>
              <a:sym typeface="Helvetica Neue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5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65" name="Google Shape;365;p51"/>
          <p:cNvSpPr txBox="1"/>
          <p:nvPr/>
        </p:nvSpPr>
        <p:spPr>
          <a:xfrm>
            <a:off x="1453047" y="44486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TRANSFORM: TRANSLATE</a:t>
            </a:r>
            <a:endParaRPr i="1" sz="4000">
              <a:latin typeface="Anton"/>
              <a:ea typeface="Anton"/>
              <a:cs typeface="Anton"/>
              <a:sym typeface="Anton"/>
            </a:endParaRPr>
          </a:p>
        </p:txBody>
      </p:sp>
      <p:sp>
        <p:nvSpPr>
          <p:cNvPr id="366" name="Google Shape;366;p51"/>
          <p:cNvSpPr txBox="1"/>
          <p:nvPr/>
        </p:nvSpPr>
        <p:spPr>
          <a:xfrm>
            <a:off x="659950" y="2522763"/>
            <a:ext cx="4902600" cy="190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800">
                <a:solidFill>
                  <a:srgbClr val="800000"/>
                </a:solidFill>
                <a:latin typeface="Consolas"/>
                <a:ea typeface="Consolas"/>
                <a:cs typeface="Consolas"/>
                <a:sym typeface="Consolas"/>
              </a:rPr>
              <a:t>div</a:t>
            </a:r>
            <a:r>
              <a:rPr lang="en-GB"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800">
                <a:solidFill>
                  <a:schemeClr val="dk1"/>
                </a:solidFill>
                <a:latin typeface="Consolas"/>
                <a:ea typeface="Consolas"/>
                <a:cs typeface="Consolas"/>
                <a:sym typeface="Consolas"/>
              </a:rPr>
              <a:t>   </a:t>
            </a:r>
            <a:r>
              <a:rPr lang="en-GB" sz="1800">
                <a:solidFill>
                  <a:srgbClr val="FF0000"/>
                </a:solidFill>
                <a:latin typeface="Consolas"/>
                <a:ea typeface="Consolas"/>
                <a:cs typeface="Consolas"/>
                <a:sym typeface="Consolas"/>
              </a:rPr>
              <a:t>transform</a:t>
            </a:r>
            <a:r>
              <a:rPr lang="en-GB" sz="1800">
                <a:solidFill>
                  <a:schemeClr val="dk1"/>
                </a:solidFill>
                <a:latin typeface="Consolas"/>
                <a:ea typeface="Consolas"/>
                <a:cs typeface="Consolas"/>
                <a:sym typeface="Consolas"/>
              </a:rPr>
              <a:t>: </a:t>
            </a:r>
            <a:r>
              <a:rPr lang="en-GB" sz="1800">
                <a:solidFill>
                  <a:srgbClr val="795E26"/>
                </a:solidFill>
                <a:latin typeface="Consolas"/>
                <a:ea typeface="Consolas"/>
                <a:cs typeface="Consolas"/>
                <a:sym typeface="Consolas"/>
              </a:rPr>
              <a:t>translate</a:t>
            </a:r>
            <a:r>
              <a:rPr lang="en-GB" sz="1800">
                <a:solidFill>
                  <a:schemeClr val="dk1"/>
                </a:solidFill>
                <a:latin typeface="Consolas"/>
                <a:ea typeface="Consolas"/>
                <a:cs typeface="Consolas"/>
                <a:sym typeface="Consolas"/>
              </a:rPr>
              <a:t>(</a:t>
            </a:r>
            <a:r>
              <a:rPr lang="en-GB" sz="1800">
                <a:solidFill>
                  <a:srgbClr val="09885A"/>
                </a:solidFill>
                <a:latin typeface="Consolas"/>
                <a:ea typeface="Consolas"/>
                <a:cs typeface="Consolas"/>
                <a:sym typeface="Consolas"/>
              </a:rPr>
              <a:t>10px</a:t>
            </a:r>
            <a:r>
              <a:rPr lang="en-GB" sz="1800">
                <a:solidFill>
                  <a:schemeClr val="dk1"/>
                </a:solidFill>
                <a:latin typeface="Consolas"/>
                <a:ea typeface="Consolas"/>
                <a:cs typeface="Consolas"/>
                <a:sym typeface="Consolas"/>
              </a:rPr>
              <a:t>, </a:t>
            </a:r>
            <a:r>
              <a:rPr lang="en-GB" sz="1800">
                <a:solidFill>
                  <a:srgbClr val="09885A"/>
                </a:solidFill>
                <a:latin typeface="Consolas"/>
                <a:ea typeface="Consolas"/>
                <a:cs typeface="Consolas"/>
                <a:sym typeface="Consolas"/>
              </a:rPr>
              <a:t>20px</a:t>
            </a:r>
            <a:r>
              <a:rPr lang="en-GB"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800">
              <a:solidFill>
                <a:srgbClr val="3C78D8"/>
              </a:solidFill>
              <a:latin typeface="Consolas"/>
              <a:ea typeface="Consolas"/>
              <a:cs typeface="Consolas"/>
              <a:sym typeface="Consolas"/>
            </a:endParaRPr>
          </a:p>
        </p:txBody>
      </p:sp>
      <p:sp>
        <p:nvSpPr>
          <p:cNvPr id="367" name="Google Shape;367;p51"/>
          <p:cNvSpPr txBox="1"/>
          <p:nvPr/>
        </p:nvSpPr>
        <p:spPr>
          <a:xfrm>
            <a:off x="524850" y="1463025"/>
            <a:ext cx="8094300" cy="4497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Valor: </a:t>
            </a:r>
            <a:r>
              <a:rPr b="1" lang="en-GB">
                <a:latin typeface="Helvetica Neue"/>
                <a:ea typeface="Helvetica Neue"/>
                <a:cs typeface="Helvetica Neue"/>
                <a:sym typeface="Helvetica Neue"/>
              </a:rPr>
              <a:t>translate</a:t>
            </a:r>
            <a:r>
              <a:rPr lang="en-GB">
                <a:latin typeface="Helvetica Neue"/>
                <a:ea typeface="Helvetica Neue"/>
                <a:cs typeface="Helvetica Neue"/>
                <a:sym typeface="Helvetica Neue"/>
              </a:rPr>
              <a:t>, especificamos los eje X e Y a donde queremos que se mueva el elemento.</a:t>
            </a:r>
            <a:endParaRPr>
              <a:latin typeface="Helvetica Neue"/>
              <a:ea typeface="Helvetica Neue"/>
              <a:cs typeface="Helvetica Neue"/>
              <a:sym typeface="Helvetica Neue"/>
            </a:endParaRPr>
          </a:p>
        </p:txBody>
      </p:sp>
      <p:pic>
        <p:nvPicPr>
          <p:cNvPr id="368" name="Google Shape;368;p51"/>
          <p:cNvPicPr preferRelativeResize="0"/>
          <p:nvPr/>
        </p:nvPicPr>
        <p:blipFill>
          <a:blip r:embed="rId4">
            <a:alphaModFix/>
          </a:blip>
          <a:stretch>
            <a:fillRect/>
          </a:stretch>
        </p:blipFill>
        <p:spPr>
          <a:xfrm>
            <a:off x="6577400" y="2757038"/>
            <a:ext cx="1562100" cy="1438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5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74" name="Google Shape;374;p52"/>
          <p:cNvSpPr txBox="1"/>
          <p:nvPr/>
        </p:nvSpPr>
        <p:spPr>
          <a:xfrm>
            <a:off x="1453047" y="55424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ROTACIÓN DE OBJETOS</a:t>
            </a:r>
            <a:endParaRPr i="1" sz="4000">
              <a:latin typeface="Anton"/>
              <a:ea typeface="Anton"/>
              <a:cs typeface="Anton"/>
              <a:sym typeface="Anton"/>
            </a:endParaRPr>
          </a:p>
        </p:txBody>
      </p:sp>
      <p:sp>
        <p:nvSpPr>
          <p:cNvPr id="375" name="Google Shape;375;p52"/>
          <p:cNvSpPr txBox="1"/>
          <p:nvPr/>
        </p:nvSpPr>
        <p:spPr>
          <a:xfrm>
            <a:off x="726050" y="1604200"/>
            <a:ext cx="7737600" cy="3055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La rotación permite girar un objeto sin deformarlo. Se hace con el </a:t>
            </a:r>
            <a:br>
              <a:rPr lang="en-GB" sz="1800">
                <a:solidFill>
                  <a:schemeClr val="dk1"/>
                </a:solidFill>
                <a:latin typeface="Helvetica Neue Light"/>
                <a:ea typeface="Helvetica Neue Light"/>
                <a:cs typeface="Helvetica Neue Light"/>
                <a:sym typeface="Helvetica Neue Light"/>
              </a:rPr>
            </a:br>
            <a:r>
              <a:rPr i="1" lang="en-GB" sz="1800">
                <a:solidFill>
                  <a:schemeClr val="dk1"/>
                </a:solidFill>
                <a:latin typeface="Helvetica Neue Light"/>
                <a:ea typeface="Helvetica Neue Light"/>
                <a:cs typeface="Helvetica Neue Light"/>
                <a:sym typeface="Helvetica Neue Light"/>
              </a:rPr>
              <a:t>transform: rotate( )</a:t>
            </a:r>
            <a:r>
              <a:rPr lang="en-GB" sz="1800">
                <a:solidFill>
                  <a:schemeClr val="dk1"/>
                </a:solidFill>
                <a:latin typeface="Helvetica Neue Light"/>
                <a:ea typeface="Helvetica Neue Light"/>
                <a:cs typeface="Helvetica Neue Light"/>
                <a:sym typeface="Helvetica Neue Light"/>
              </a:rPr>
              <a:t>.</a:t>
            </a:r>
            <a:r>
              <a:rPr b="1" lang="en-GB" sz="1800">
                <a:solidFill>
                  <a:schemeClr val="dk1"/>
                </a:solidFill>
                <a:latin typeface="Helvetica Neue"/>
                <a:ea typeface="Helvetica Neue"/>
                <a:cs typeface="Helvetica Neue"/>
                <a:sym typeface="Helvetica Neue"/>
              </a:rPr>
              <a:t> </a:t>
            </a:r>
            <a:r>
              <a:rPr lang="en-GB" sz="1800">
                <a:solidFill>
                  <a:schemeClr val="dk1"/>
                </a:solidFill>
                <a:latin typeface="Helvetica Neue Light"/>
                <a:ea typeface="Helvetica Neue Light"/>
                <a:cs typeface="Helvetica Neue Light"/>
                <a:sym typeface="Helvetica Neue Light"/>
              </a:rPr>
              <a:t>Recibe entre paréntesis un número que representa la cantidad de grados a girar el objeto: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Si es positivo, rota hacia la derecha (en sentido horario).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Si es negativo, rota hacia la izquierda (sentido </a:t>
            </a:r>
            <a:r>
              <a:rPr lang="en-GB" sz="1800">
                <a:solidFill>
                  <a:schemeClr val="dk1"/>
                </a:solidFill>
                <a:latin typeface="Helvetica Neue Light"/>
                <a:ea typeface="Helvetica Neue Light"/>
                <a:cs typeface="Helvetica Neue Light"/>
                <a:sym typeface="Helvetica Neue Light"/>
              </a:rPr>
              <a:t>antihorario</a:t>
            </a:r>
            <a:r>
              <a:rPr lang="en-GB"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Por tratarse de grados, la unidad qu</a:t>
            </a:r>
            <a:r>
              <a:rPr lang="en-GB" sz="1800">
                <a:solidFill>
                  <a:schemeClr val="dk1"/>
                </a:solidFill>
                <a:latin typeface="Helvetica Neue Light"/>
                <a:ea typeface="Helvetica Neue Light"/>
                <a:cs typeface="Helvetica Neue Light"/>
                <a:sym typeface="Helvetica Neue Light"/>
              </a:rPr>
              <a:t>e acompaña el número</a:t>
            </a:r>
            <a:r>
              <a:rPr lang="en-GB" sz="1800">
                <a:solidFill>
                  <a:schemeClr val="dk1"/>
                </a:solidFill>
                <a:latin typeface="Helvetica Neue Light"/>
                <a:ea typeface="Helvetica Neue Light"/>
                <a:cs typeface="Helvetica Neue Light"/>
                <a:sym typeface="Helvetica Neue Light"/>
              </a:rPr>
              <a:t> será </a:t>
            </a:r>
            <a:r>
              <a:rPr lang="en-GB" sz="1800">
                <a:solidFill>
                  <a:schemeClr val="dk1"/>
                </a:solidFill>
                <a:highlight>
                  <a:srgbClr val="E0FF00"/>
                </a:highlight>
                <a:latin typeface="Helvetica Neue Light"/>
                <a:ea typeface="Helvetica Neue Light"/>
                <a:cs typeface="Helvetica Neue Light"/>
                <a:sym typeface="Helvetica Neue Light"/>
              </a:rPr>
              <a:t>deg </a:t>
            </a:r>
            <a:r>
              <a:rPr lang="en-GB" sz="1800">
                <a:solidFill>
                  <a:schemeClr val="dk1"/>
                </a:solidFill>
                <a:latin typeface="Helvetica Neue Light"/>
                <a:ea typeface="Helvetica Neue Light"/>
                <a:cs typeface="Helvetica Neue Light"/>
                <a:sym typeface="Helvetica Neue Light"/>
              </a:rPr>
              <a:t>(degrees).</a:t>
            </a:r>
            <a:endParaRPr sz="1800">
              <a:solidFill>
                <a:schemeClr val="dk1"/>
              </a:solidFill>
              <a:latin typeface="Helvetica Neue Light"/>
              <a:ea typeface="Helvetica Neue Light"/>
              <a:cs typeface="Helvetica Neue Light"/>
              <a:sym typeface="Helvetica Neue Light"/>
            </a:endParaRPr>
          </a:p>
          <a:p>
            <a:pPr indent="0" lvl="0" marL="457200" rtl="0" algn="l">
              <a:lnSpc>
                <a:spcPct val="115000"/>
              </a:lnSpc>
              <a:spcBef>
                <a:spcPts val="0"/>
              </a:spcBef>
              <a:spcAft>
                <a:spcPts val="1200"/>
              </a:spcAft>
              <a:buNone/>
            </a:pPr>
            <a:r>
              <a:t/>
            </a:r>
            <a:endParaRPr sz="1800">
              <a:solidFill>
                <a:srgbClr val="24292E"/>
              </a:solidFill>
              <a:latin typeface="Didact Gothic"/>
              <a:ea typeface="Didact Gothic"/>
              <a:cs typeface="Didact Gothic"/>
              <a:sym typeface="Didact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5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81" name="Google Shape;381;p53"/>
          <p:cNvSpPr txBox="1"/>
          <p:nvPr/>
        </p:nvSpPr>
        <p:spPr>
          <a:xfrm>
            <a:off x="1453047" y="43558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TRANSFORM: ROTATE</a:t>
            </a:r>
            <a:endParaRPr i="1" sz="4000">
              <a:latin typeface="Anton"/>
              <a:ea typeface="Anton"/>
              <a:cs typeface="Anton"/>
              <a:sym typeface="Anton"/>
            </a:endParaRPr>
          </a:p>
        </p:txBody>
      </p:sp>
      <p:sp>
        <p:nvSpPr>
          <p:cNvPr id="382" name="Google Shape;382;p53"/>
          <p:cNvSpPr txBox="1"/>
          <p:nvPr/>
        </p:nvSpPr>
        <p:spPr>
          <a:xfrm>
            <a:off x="659950" y="2522763"/>
            <a:ext cx="4902600" cy="190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800">
                <a:solidFill>
                  <a:srgbClr val="800000"/>
                </a:solidFill>
                <a:latin typeface="Consolas"/>
                <a:ea typeface="Consolas"/>
                <a:cs typeface="Consolas"/>
                <a:sym typeface="Consolas"/>
              </a:rPr>
              <a:t>div</a:t>
            </a:r>
            <a:r>
              <a:rPr lang="en-GB"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800">
                <a:solidFill>
                  <a:schemeClr val="dk1"/>
                </a:solidFill>
                <a:latin typeface="Consolas"/>
                <a:ea typeface="Consolas"/>
                <a:cs typeface="Consolas"/>
                <a:sym typeface="Consolas"/>
              </a:rPr>
              <a:t>   </a:t>
            </a:r>
            <a:r>
              <a:rPr lang="en-GB" sz="1800">
                <a:solidFill>
                  <a:srgbClr val="FF0000"/>
                </a:solidFill>
                <a:latin typeface="Consolas"/>
                <a:ea typeface="Consolas"/>
                <a:cs typeface="Consolas"/>
                <a:sym typeface="Consolas"/>
              </a:rPr>
              <a:t>transform</a:t>
            </a:r>
            <a:r>
              <a:rPr lang="en-GB" sz="1800">
                <a:solidFill>
                  <a:schemeClr val="dk1"/>
                </a:solidFill>
                <a:latin typeface="Consolas"/>
                <a:ea typeface="Consolas"/>
                <a:cs typeface="Consolas"/>
                <a:sym typeface="Consolas"/>
              </a:rPr>
              <a:t>: </a:t>
            </a:r>
            <a:r>
              <a:rPr lang="en-GB" sz="1800">
                <a:solidFill>
                  <a:srgbClr val="795E26"/>
                </a:solidFill>
                <a:latin typeface="Consolas"/>
                <a:ea typeface="Consolas"/>
                <a:cs typeface="Consolas"/>
                <a:sym typeface="Consolas"/>
              </a:rPr>
              <a:t>rotate</a:t>
            </a:r>
            <a:r>
              <a:rPr lang="en-GB" sz="1800">
                <a:solidFill>
                  <a:schemeClr val="dk1"/>
                </a:solidFill>
                <a:latin typeface="Consolas"/>
                <a:ea typeface="Consolas"/>
                <a:cs typeface="Consolas"/>
                <a:sym typeface="Consolas"/>
              </a:rPr>
              <a:t>(</a:t>
            </a:r>
            <a:r>
              <a:rPr lang="en-GB" sz="1800">
                <a:solidFill>
                  <a:srgbClr val="09885A"/>
                </a:solidFill>
                <a:latin typeface="Consolas"/>
                <a:ea typeface="Consolas"/>
                <a:cs typeface="Consolas"/>
                <a:sym typeface="Consolas"/>
              </a:rPr>
              <a:t>45deg</a:t>
            </a:r>
            <a:r>
              <a:rPr lang="en-GB"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800">
              <a:solidFill>
                <a:srgbClr val="3C78D8"/>
              </a:solidFill>
              <a:latin typeface="Consolas"/>
              <a:ea typeface="Consolas"/>
              <a:cs typeface="Consolas"/>
              <a:sym typeface="Consolas"/>
            </a:endParaRPr>
          </a:p>
        </p:txBody>
      </p:sp>
      <p:sp>
        <p:nvSpPr>
          <p:cNvPr id="383" name="Google Shape;383;p53"/>
          <p:cNvSpPr txBox="1"/>
          <p:nvPr/>
        </p:nvSpPr>
        <p:spPr>
          <a:xfrm>
            <a:off x="659950" y="1463025"/>
            <a:ext cx="8094300" cy="4497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GB">
                <a:latin typeface="Helvetica Neue"/>
                <a:ea typeface="Helvetica Neue"/>
                <a:cs typeface="Helvetica Neue"/>
                <a:sym typeface="Helvetica Neue"/>
              </a:rPr>
              <a:t>Valor: rotate, se especifican los grados a rotar (máximo 360).</a:t>
            </a:r>
            <a:endParaRPr>
              <a:latin typeface="Helvetica Neue"/>
              <a:ea typeface="Helvetica Neue"/>
              <a:cs typeface="Helvetica Neue"/>
              <a:sym typeface="Helvetica Neue"/>
            </a:endParaRPr>
          </a:p>
        </p:txBody>
      </p:sp>
      <p:pic>
        <p:nvPicPr>
          <p:cNvPr id="384" name="Google Shape;384;p53"/>
          <p:cNvPicPr preferRelativeResize="0"/>
          <p:nvPr/>
        </p:nvPicPr>
        <p:blipFill>
          <a:blip r:embed="rId4">
            <a:alphaModFix/>
          </a:blip>
          <a:stretch>
            <a:fillRect/>
          </a:stretch>
        </p:blipFill>
        <p:spPr>
          <a:xfrm>
            <a:off x="6431925" y="2523675"/>
            <a:ext cx="1905000" cy="1905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5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90" name="Google Shape;390;p54"/>
          <p:cNvSpPr txBox="1"/>
          <p:nvPr/>
        </p:nvSpPr>
        <p:spPr>
          <a:xfrm>
            <a:off x="1453047" y="51898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TRANSFORM: ROTATEX</a:t>
            </a:r>
            <a:endParaRPr i="1" sz="4000">
              <a:latin typeface="Anton"/>
              <a:ea typeface="Anton"/>
              <a:cs typeface="Anton"/>
              <a:sym typeface="Anton"/>
            </a:endParaRPr>
          </a:p>
        </p:txBody>
      </p:sp>
      <p:sp>
        <p:nvSpPr>
          <p:cNvPr id="391" name="Google Shape;391;p54"/>
          <p:cNvSpPr txBox="1"/>
          <p:nvPr/>
        </p:nvSpPr>
        <p:spPr>
          <a:xfrm>
            <a:off x="659950" y="2522763"/>
            <a:ext cx="4902600" cy="190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800">
                <a:solidFill>
                  <a:srgbClr val="800000"/>
                </a:solidFill>
                <a:latin typeface="Consolas"/>
                <a:ea typeface="Consolas"/>
                <a:cs typeface="Consolas"/>
                <a:sym typeface="Consolas"/>
              </a:rPr>
              <a:t>div</a:t>
            </a:r>
            <a:r>
              <a:rPr lang="en-GB"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800">
                <a:solidFill>
                  <a:schemeClr val="dk1"/>
                </a:solidFill>
                <a:latin typeface="Consolas"/>
                <a:ea typeface="Consolas"/>
                <a:cs typeface="Consolas"/>
                <a:sym typeface="Consolas"/>
              </a:rPr>
              <a:t>   </a:t>
            </a:r>
            <a:r>
              <a:rPr lang="en-GB" sz="1800">
                <a:solidFill>
                  <a:srgbClr val="FF0000"/>
                </a:solidFill>
                <a:latin typeface="Consolas"/>
                <a:ea typeface="Consolas"/>
                <a:cs typeface="Consolas"/>
                <a:sym typeface="Consolas"/>
              </a:rPr>
              <a:t>transform</a:t>
            </a:r>
            <a:r>
              <a:rPr lang="en-GB" sz="1800">
                <a:solidFill>
                  <a:schemeClr val="dk1"/>
                </a:solidFill>
                <a:latin typeface="Consolas"/>
                <a:ea typeface="Consolas"/>
                <a:cs typeface="Consolas"/>
                <a:sym typeface="Consolas"/>
              </a:rPr>
              <a:t>: </a:t>
            </a:r>
            <a:r>
              <a:rPr lang="en-GB" sz="1800">
                <a:solidFill>
                  <a:srgbClr val="795E26"/>
                </a:solidFill>
                <a:latin typeface="Consolas"/>
                <a:ea typeface="Consolas"/>
                <a:cs typeface="Consolas"/>
                <a:sym typeface="Consolas"/>
              </a:rPr>
              <a:t>rotateX</a:t>
            </a:r>
            <a:r>
              <a:rPr lang="en-GB" sz="1800">
                <a:solidFill>
                  <a:schemeClr val="dk1"/>
                </a:solidFill>
                <a:latin typeface="Consolas"/>
                <a:ea typeface="Consolas"/>
                <a:cs typeface="Consolas"/>
                <a:sym typeface="Consolas"/>
              </a:rPr>
              <a:t>(</a:t>
            </a:r>
            <a:r>
              <a:rPr lang="en-GB" sz="1800">
                <a:solidFill>
                  <a:srgbClr val="09885A"/>
                </a:solidFill>
                <a:latin typeface="Consolas"/>
                <a:ea typeface="Consolas"/>
                <a:cs typeface="Consolas"/>
                <a:sym typeface="Consolas"/>
              </a:rPr>
              <a:t>70deg</a:t>
            </a:r>
            <a:r>
              <a:rPr lang="en-GB"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800">
              <a:solidFill>
                <a:srgbClr val="3C78D8"/>
              </a:solidFill>
              <a:latin typeface="Consolas"/>
              <a:ea typeface="Consolas"/>
              <a:cs typeface="Consolas"/>
              <a:sym typeface="Consolas"/>
            </a:endParaRPr>
          </a:p>
        </p:txBody>
      </p:sp>
      <p:sp>
        <p:nvSpPr>
          <p:cNvPr id="392" name="Google Shape;392;p54"/>
          <p:cNvSpPr txBox="1"/>
          <p:nvPr/>
        </p:nvSpPr>
        <p:spPr>
          <a:xfrm>
            <a:off x="659950" y="1463025"/>
            <a:ext cx="8094300" cy="4497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GB">
                <a:latin typeface="Helvetica Neue"/>
                <a:ea typeface="Helvetica Neue"/>
                <a:cs typeface="Helvetica Neue"/>
                <a:sym typeface="Helvetica Neue"/>
              </a:rPr>
              <a:t>Valor: rotateX, rotar en X, especificando los grados.</a:t>
            </a:r>
            <a:endParaRPr>
              <a:latin typeface="Helvetica Neue"/>
              <a:ea typeface="Helvetica Neue"/>
              <a:cs typeface="Helvetica Neue"/>
              <a:sym typeface="Helvetica Neue"/>
            </a:endParaRPr>
          </a:p>
        </p:txBody>
      </p:sp>
      <p:pic>
        <p:nvPicPr>
          <p:cNvPr id="393" name="Google Shape;393;p54"/>
          <p:cNvPicPr preferRelativeResize="0"/>
          <p:nvPr/>
        </p:nvPicPr>
        <p:blipFill>
          <a:blip r:embed="rId4">
            <a:alphaModFix/>
          </a:blip>
          <a:stretch>
            <a:fillRect/>
          </a:stretch>
        </p:blipFill>
        <p:spPr>
          <a:xfrm>
            <a:off x="6411125" y="2523675"/>
            <a:ext cx="1905000" cy="1905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28"/>
          <p:cNvSpPr/>
          <p:nvPr/>
        </p:nvSpPr>
        <p:spPr>
          <a:xfrm>
            <a:off x="1187400" y="553200"/>
            <a:ext cx="6769200" cy="4037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i="1" lang="en-GB" sz="3600">
                <a:solidFill>
                  <a:srgbClr val="E0FF00"/>
                </a:solidFill>
                <a:latin typeface="Anton"/>
                <a:ea typeface="Anton"/>
                <a:cs typeface="Anton"/>
                <a:sym typeface="Anton"/>
              </a:rPr>
              <a:t>¿Estás disfrutando la experiencia Coder? </a:t>
            </a:r>
            <a:br>
              <a:rPr i="1" lang="en-GB" sz="3600">
                <a:solidFill>
                  <a:srgbClr val="E0FF00"/>
                </a:solidFill>
                <a:latin typeface="Anton"/>
                <a:ea typeface="Anton"/>
                <a:cs typeface="Anton"/>
                <a:sym typeface="Anton"/>
              </a:rPr>
            </a:br>
            <a:br>
              <a:rPr i="1" lang="en-GB" sz="3600">
                <a:solidFill>
                  <a:srgbClr val="E0FF00"/>
                </a:solidFill>
                <a:latin typeface="Anton"/>
                <a:ea typeface="Anton"/>
                <a:cs typeface="Anton"/>
                <a:sym typeface="Anton"/>
              </a:rPr>
            </a:br>
            <a:r>
              <a:rPr i="1" lang="en-GB" sz="2800">
                <a:solidFill>
                  <a:srgbClr val="E0FF00"/>
                </a:solidFill>
                <a:latin typeface="Anton"/>
                <a:ea typeface="Anton"/>
                <a:cs typeface="Anton"/>
                <a:sym typeface="Anton"/>
              </a:rPr>
              <a:t>Refiriendo a un amigo nos ayudas a expandir nuestra comunidad de estudiantes.</a:t>
            </a:r>
            <a:br>
              <a:rPr i="1" lang="en-GB" sz="2800">
                <a:solidFill>
                  <a:srgbClr val="E0FF00"/>
                </a:solidFill>
                <a:latin typeface="Anton"/>
                <a:ea typeface="Anton"/>
                <a:cs typeface="Anton"/>
                <a:sym typeface="Anton"/>
              </a:rPr>
            </a:br>
            <a:r>
              <a:rPr i="1" lang="en-GB" sz="2800">
                <a:solidFill>
                  <a:srgbClr val="E0FF00"/>
                </a:solidFill>
                <a:latin typeface="Anton"/>
                <a:ea typeface="Anton"/>
                <a:cs typeface="Anton"/>
                <a:sym typeface="Anton"/>
              </a:rPr>
              <a:t>Ingresa </a:t>
            </a:r>
            <a:r>
              <a:rPr i="1" lang="en-GB" sz="2800" u="sng">
                <a:solidFill>
                  <a:schemeClr val="hlink"/>
                </a:solidFill>
                <a:latin typeface="Anton"/>
                <a:ea typeface="Anton"/>
                <a:cs typeface="Anton"/>
                <a:sym typeface="Anton"/>
                <a:hlinkClick r:id="rId4"/>
              </a:rPr>
              <a:t>aquí</a:t>
            </a:r>
            <a:endParaRPr b="0" i="0" sz="2800" u="none" cap="none" strike="noStrike">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5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99" name="Google Shape;399;p55"/>
          <p:cNvSpPr txBox="1"/>
          <p:nvPr/>
        </p:nvSpPr>
        <p:spPr>
          <a:xfrm>
            <a:off x="1453047" y="41703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TRANSFORM: ROTATEY</a:t>
            </a:r>
            <a:endParaRPr i="1" sz="4000">
              <a:latin typeface="Anton"/>
              <a:ea typeface="Anton"/>
              <a:cs typeface="Anton"/>
              <a:sym typeface="Anton"/>
            </a:endParaRPr>
          </a:p>
        </p:txBody>
      </p:sp>
      <p:sp>
        <p:nvSpPr>
          <p:cNvPr id="400" name="Google Shape;400;p55"/>
          <p:cNvSpPr txBox="1"/>
          <p:nvPr/>
        </p:nvSpPr>
        <p:spPr>
          <a:xfrm>
            <a:off x="659950" y="2522763"/>
            <a:ext cx="4902600" cy="190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800">
                <a:solidFill>
                  <a:srgbClr val="800000"/>
                </a:solidFill>
                <a:latin typeface="Consolas"/>
                <a:ea typeface="Consolas"/>
                <a:cs typeface="Consolas"/>
                <a:sym typeface="Consolas"/>
              </a:rPr>
              <a:t>div</a:t>
            </a:r>
            <a:r>
              <a:rPr lang="en-GB"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800">
                <a:solidFill>
                  <a:schemeClr val="dk1"/>
                </a:solidFill>
                <a:latin typeface="Consolas"/>
                <a:ea typeface="Consolas"/>
                <a:cs typeface="Consolas"/>
                <a:sym typeface="Consolas"/>
              </a:rPr>
              <a:t>   </a:t>
            </a:r>
            <a:r>
              <a:rPr lang="en-GB" sz="1800">
                <a:solidFill>
                  <a:srgbClr val="FF0000"/>
                </a:solidFill>
                <a:latin typeface="Consolas"/>
                <a:ea typeface="Consolas"/>
                <a:cs typeface="Consolas"/>
                <a:sym typeface="Consolas"/>
              </a:rPr>
              <a:t>transform</a:t>
            </a:r>
            <a:r>
              <a:rPr lang="en-GB" sz="1800">
                <a:solidFill>
                  <a:schemeClr val="dk1"/>
                </a:solidFill>
                <a:latin typeface="Consolas"/>
                <a:ea typeface="Consolas"/>
                <a:cs typeface="Consolas"/>
                <a:sym typeface="Consolas"/>
              </a:rPr>
              <a:t>: </a:t>
            </a:r>
            <a:r>
              <a:rPr lang="en-GB" sz="1800">
                <a:solidFill>
                  <a:srgbClr val="795E26"/>
                </a:solidFill>
                <a:latin typeface="Consolas"/>
                <a:ea typeface="Consolas"/>
                <a:cs typeface="Consolas"/>
                <a:sym typeface="Consolas"/>
              </a:rPr>
              <a:t>rotateY</a:t>
            </a:r>
            <a:r>
              <a:rPr lang="en-GB" sz="1800">
                <a:solidFill>
                  <a:schemeClr val="dk1"/>
                </a:solidFill>
                <a:latin typeface="Consolas"/>
                <a:ea typeface="Consolas"/>
                <a:cs typeface="Consolas"/>
                <a:sym typeface="Consolas"/>
              </a:rPr>
              <a:t>(</a:t>
            </a:r>
            <a:r>
              <a:rPr lang="en-GB" sz="1800">
                <a:solidFill>
                  <a:srgbClr val="09885A"/>
                </a:solidFill>
                <a:latin typeface="Consolas"/>
                <a:ea typeface="Consolas"/>
                <a:cs typeface="Consolas"/>
                <a:sym typeface="Consolas"/>
              </a:rPr>
              <a:t>70</a:t>
            </a:r>
            <a:r>
              <a:rPr lang="en-GB" sz="1800">
                <a:solidFill>
                  <a:srgbClr val="09885A"/>
                </a:solidFill>
                <a:latin typeface="Consolas"/>
                <a:ea typeface="Consolas"/>
                <a:cs typeface="Consolas"/>
                <a:sym typeface="Consolas"/>
              </a:rPr>
              <a:t>deg</a:t>
            </a:r>
            <a:r>
              <a:rPr lang="en-GB"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800">
              <a:solidFill>
                <a:srgbClr val="3C78D8"/>
              </a:solidFill>
              <a:latin typeface="Consolas"/>
              <a:ea typeface="Consolas"/>
              <a:cs typeface="Consolas"/>
              <a:sym typeface="Consolas"/>
            </a:endParaRPr>
          </a:p>
        </p:txBody>
      </p:sp>
      <p:sp>
        <p:nvSpPr>
          <p:cNvPr id="401" name="Google Shape;401;p55"/>
          <p:cNvSpPr txBox="1"/>
          <p:nvPr/>
        </p:nvSpPr>
        <p:spPr>
          <a:xfrm>
            <a:off x="659950" y="1463025"/>
            <a:ext cx="8094300" cy="4497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GB">
                <a:latin typeface="Helvetica Neue"/>
                <a:ea typeface="Helvetica Neue"/>
                <a:cs typeface="Helvetica Neue"/>
                <a:sym typeface="Helvetica Neue"/>
              </a:rPr>
              <a:t>Valor: rotateY, rotar en Y, especificando los grados.</a:t>
            </a:r>
            <a:endParaRPr>
              <a:latin typeface="Helvetica Neue"/>
              <a:ea typeface="Helvetica Neue"/>
              <a:cs typeface="Helvetica Neue"/>
              <a:sym typeface="Helvetica Neue"/>
            </a:endParaRPr>
          </a:p>
        </p:txBody>
      </p:sp>
      <p:pic>
        <p:nvPicPr>
          <p:cNvPr id="402" name="Google Shape;402;p55"/>
          <p:cNvPicPr preferRelativeResize="0"/>
          <p:nvPr/>
        </p:nvPicPr>
        <p:blipFill>
          <a:blip r:embed="rId4">
            <a:alphaModFix/>
          </a:blip>
          <a:stretch>
            <a:fillRect/>
          </a:stretch>
        </p:blipFill>
        <p:spPr>
          <a:xfrm>
            <a:off x="6414605" y="2523675"/>
            <a:ext cx="1905000" cy="1905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5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08" name="Google Shape;408;p56"/>
          <p:cNvSpPr txBox="1"/>
          <p:nvPr/>
        </p:nvSpPr>
        <p:spPr>
          <a:xfrm>
            <a:off x="1453047" y="38926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TRANSFORM: ROTATEZ</a:t>
            </a:r>
            <a:endParaRPr i="1" sz="4000">
              <a:latin typeface="Anton"/>
              <a:ea typeface="Anton"/>
              <a:cs typeface="Anton"/>
              <a:sym typeface="Anton"/>
            </a:endParaRPr>
          </a:p>
        </p:txBody>
      </p:sp>
      <p:sp>
        <p:nvSpPr>
          <p:cNvPr id="409" name="Google Shape;409;p56"/>
          <p:cNvSpPr txBox="1"/>
          <p:nvPr/>
        </p:nvSpPr>
        <p:spPr>
          <a:xfrm>
            <a:off x="659950" y="2522763"/>
            <a:ext cx="4902600" cy="190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800">
                <a:solidFill>
                  <a:srgbClr val="800000"/>
                </a:solidFill>
                <a:latin typeface="Consolas"/>
                <a:ea typeface="Consolas"/>
                <a:cs typeface="Consolas"/>
                <a:sym typeface="Consolas"/>
              </a:rPr>
              <a:t>div</a:t>
            </a:r>
            <a:r>
              <a:rPr lang="en-GB"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800">
                <a:solidFill>
                  <a:schemeClr val="dk1"/>
                </a:solidFill>
                <a:latin typeface="Consolas"/>
                <a:ea typeface="Consolas"/>
                <a:cs typeface="Consolas"/>
                <a:sym typeface="Consolas"/>
              </a:rPr>
              <a:t>   </a:t>
            </a:r>
            <a:r>
              <a:rPr lang="en-GB" sz="1800">
                <a:solidFill>
                  <a:srgbClr val="FF0000"/>
                </a:solidFill>
                <a:latin typeface="Consolas"/>
                <a:ea typeface="Consolas"/>
                <a:cs typeface="Consolas"/>
                <a:sym typeface="Consolas"/>
              </a:rPr>
              <a:t>transform</a:t>
            </a:r>
            <a:r>
              <a:rPr lang="en-GB" sz="1800">
                <a:solidFill>
                  <a:schemeClr val="dk1"/>
                </a:solidFill>
                <a:latin typeface="Consolas"/>
                <a:ea typeface="Consolas"/>
                <a:cs typeface="Consolas"/>
                <a:sym typeface="Consolas"/>
              </a:rPr>
              <a:t>: </a:t>
            </a:r>
            <a:r>
              <a:rPr lang="en-GB" sz="1800">
                <a:solidFill>
                  <a:srgbClr val="795E26"/>
                </a:solidFill>
                <a:latin typeface="Consolas"/>
                <a:ea typeface="Consolas"/>
                <a:cs typeface="Consolas"/>
                <a:sym typeface="Consolas"/>
              </a:rPr>
              <a:t>rotateZ</a:t>
            </a:r>
            <a:r>
              <a:rPr lang="en-GB" sz="1800">
                <a:solidFill>
                  <a:schemeClr val="dk1"/>
                </a:solidFill>
                <a:latin typeface="Consolas"/>
                <a:ea typeface="Consolas"/>
                <a:cs typeface="Consolas"/>
                <a:sym typeface="Consolas"/>
              </a:rPr>
              <a:t>(</a:t>
            </a:r>
            <a:r>
              <a:rPr lang="en-GB" sz="1800">
                <a:solidFill>
                  <a:srgbClr val="09885A"/>
                </a:solidFill>
                <a:latin typeface="Consolas"/>
                <a:ea typeface="Consolas"/>
                <a:cs typeface="Consolas"/>
                <a:sym typeface="Consolas"/>
              </a:rPr>
              <a:t>90deg</a:t>
            </a:r>
            <a:r>
              <a:rPr lang="en-GB"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800">
              <a:solidFill>
                <a:srgbClr val="3C78D8"/>
              </a:solidFill>
              <a:latin typeface="Consolas"/>
              <a:ea typeface="Consolas"/>
              <a:cs typeface="Consolas"/>
              <a:sym typeface="Consolas"/>
            </a:endParaRPr>
          </a:p>
        </p:txBody>
      </p:sp>
      <p:sp>
        <p:nvSpPr>
          <p:cNvPr id="410" name="Google Shape;410;p56"/>
          <p:cNvSpPr txBox="1"/>
          <p:nvPr/>
        </p:nvSpPr>
        <p:spPr>
          <a:xfrm>
            <a:off x="659950" y="1463025"/>
            <a:ext cx="8094300" cy="4497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Valor: </a:t>
            </a:r>
            <a:r>
              <a:rPr b="1" lang="en-GB">
                <a:latin typeface="Helvetica Neue"/>
                <a:ea typeface="Helvetica Neue"/>
                <a:cs typeface="Helvetica Neue"/>
                <a:sym typeface="Helvetica Neue"/>
              </a:rPr>
              <a:t>rotateZ</a:t>
            </a:r>
            <a:r>
              <a:rPr lang="en-GB">
                <a:latin typeface="Helvetica Neue"/>
                <a:ea typeface="Helvetica Neue"/>
                <a:cs typeface="Helvetica Neue"/>
                <a:sym typeface="Helvetica Neue"/>
              </a:rPr>
              <a:t>, rotar en Z, especificando los grados.</a:t>
            </a:r>
            <a:endParaRPr>
              <a:latin typeface="Helvetica Neue"/>
              <a:ea typeface="Helvetica Neue"/>
              <a:cs typeface="Helvetica Neue"/>
              <a:sym typeface="Helvetica Neue"/>
            </a:endParaRPr>
          </a:p>
        </p:txBody>
      </p:sp>
      <p:pic>
        <p:nvPicPr>
          <p:cNvPr id="411" name="Google Shape;411;p56"/>
          <p:cNvPicPr preferRelativeResize="0"/>
          <p:nvPr/>
        </p:nvPicPr>
        <p:blipFill>
          <a:blip r:embed="rId4">
            <a:alphaModFix/>
          </a:blip>
          <a:stretch>
            <a:fillRect/>
          </a:stretch>
        </p:blipFill>
        <p:spPr>
          <a:xfrm>
            <a:off x="6463100" y="2523675"/>
            <a:ext cx="1905000" cy="1905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5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7" name="Google Shape;417;p57"/>
          <p:cNvSpPr txBox="1"/>
          <p:nvPr/>
        </p:nvSpPr>
        <p:spPr>
          <a:xfrm>
            <a:off x="1453047" y="56349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ESCALAR OBJETOS</a:t>
            </a:r>
            <a:endParaRPr i="1" sz="4000">
              <a:latin typeface="Anton"/>
              <a:ea typeface="Anton"/>
              <a:cs typeface="Anton"/>
              <a:sym typeface="Anton"/>
            </a:endParaRPr>
          </a:p>
        </p:txBody>
      </p:sp>
      <p:sp>
        <p:nvSpPr>
          <p:cNvPr id="418" name="Google Shape;418;p57"/>
          <p:cNvSpPr txBox="1"/>
          <p:nvPr/>
        </p:nvSpPr>
        <p:spPr>
          <a:xfrm>
            <a:off x="883500" y="1465225"/>
            <a:ext cx="7377000" cy="319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1800">
                <a:solidFill>
                  <a:schemeClr val="dk1"/>
                </a:solidFill>
                <a:highlight>
                  <a:srgbClr val="E0FF00"/>
                </a:highlight>
                <a:latin typeface="Helvetica Neue Light"/>
                <a:ea typeface="Helvetica Neue Light"/>
                <a:cs typeface="Helvetica Neue Light"/>
                <a:sym typeface="Helvetica Neue Light"/>
              </a:rPr>
              <a:t>transform:scale( )</a:t>
            </a:r>
            <a:r>
              <a:rPr lang="en-GB" sz="1800">
                <a:solidFill>
                  <a:schemeClr val="dk1"/>
                </a:solidFill>
                <a:highlight>
                  <a:srgbClr val="E0FF00"/>
                </a:highlight>
                <a:latin typeface="Helvetica Neue Light"/>
                <a:ea typeface="Helvetica Neue Light"/>
                <a:cs typeface="Helvetica Neue Light"/>
                <a:sym typeface="Helvetica Neue Light"/>
              </a:rPr>
              <a:t>, cambia la escala del objeto (como si fuese un zoom).  </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Requiere dos números separados por coma: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El primero es el ancho (Escala en eje X).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El segundo el es alto (Escala en eje Y).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Valores mayores a 1, agrandan.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Valores entre 1 y 0, achican.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Valores negativos, escalan dado vuelta.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Si solo se quiere cambiar un eje, existe scaleX() y scaleY(), cada uno solo recibe un número.</a:t>
            </a:r>
            <a:endParaRPr sz="1800">
              <a:solidFill>
                <a:srgbClr val="24292E"/>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457200" rtl="0" algn="l">
              <a:lnSpc>
                <a:spcPct val="115000"/>
              </a:lnSpc>
              <a:spcBef>
                <a:spcPts val="0"/>
              </a:spcBef>
              <a:spcAft>
                <a:spcPts val="1200"/>
              </a:spcAft>
              <a:buNone/>
            </a:pPr>
            <a:r>
              <a:t/>
            </a:r>
            <a:endParaRPr sz="1800">
              <a:solidFill>
                <a:srgbClr val="24292E"/>
              </a:solidFill>
              <a:latin typeface="Didact Gothic"/>
              <a:ea typeface="Didact Gothic"/>
              <a:cs typeface="Didact Gothic"/>
              <a:sym typeface="Didact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5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24" name="Google Shape;424;p58"/>
          <p:cNvSpPr txBox="1"/>
          <p:nvPr/>
        </p:nvSpPr>
        <p:spPr>
          <a:xfrm>
            <a:off x="1453047" y="417060"/>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TRANSFORM: SCALE</a:t>
            </a:r>
            <a:endParaRPr i="1" sz="4000">
              <a:latin typeface="Anton"/>
              <a:ea typeface="Anton"/>
              <a:cs typeface="Anton"/>
              <a:sym typeface="Anton"/>
            </a:endParaRPr>
          </a:p>
        </p:txBody>
      </p:sp>
      <p:sp>
        <p:nvSpPr>
          <p:cNvPr id="425" name="Google Shape;425;p58"/>
          <p:cNvSpPr txBox="1"/>
          <p:nvPr/>
        </p:nvSpPr>
        <p:spPr>
          <a:xfrm>
            <a:off x="659950" y="2522763"/>
            <a:ext cx="4902600" cy="190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800">
                <a:solidFill>
                  <a:srgbClr val="800000"/>
                </a:solidFill>
                <a:latin typeface="Consolas"/>
                <a:ea typeface="Consolas"/>
                <a:cs typeface="Consolas"/>
                <a:sym typeface="Consolas"/>
              </a:rPr>
              <a:t>div</a:t>
            </a:r>
            <a:r>
              <a:rPr lang="en-GB"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800">
                <a:solidFill>
                  <a:schemeClr val="dk1"/>
                </a:solidFill>
                <a:latin typeface="Consolas"/>
                <a:ea typeface="Consolas"/>
                <a:cs typeface="Consolas"/>
                <a:sym typeface="Consolas"/>
              </a:rPr>
              <a:t>   </a:t>
            </a:r>
            <a:r>
              <a:rPr lang="en-GB" sz="1800">
                <a:solidFill>
                  <a:srgbClr val="FF0000"/>
                </a:solidFill>
                <a:latin typeface="Consolas"/>
                <a:ea typeface="Consolas"/>
                <a:cs typeface="Consolas"/>
                <a:sym typeface="Consolas"/>
              </a:rPr>
              <a:t>transform</a:t>
            </a:r>
            <a:r>
              <a:rPr lang="en-GB" sz="1800">
                <a:solidFill>
                  <a:schemeClr val="dk1"/>
                </a:solidFill>
                <a:latin typeface="Consolas"/>
                <a:ea typeface="Consolas"/>
                <a:cs typeface="Consolas"/>
                <a:sym typeface="Consolas"/>
              </a:rPr>
              <a:t>: </a:t>
            </a:r>
            <a:r>
              <a:rPr lang="en-GB" sz="1800">
                <a:solidFill>
                  <a:srgbClr val="795E26"/>
                </a:solidFill>
                <a:latin typeface="Consolas"/>
                <a:ea typeface="Consolas"/>
                <a:cs typeface="Consolas"/>
                <a:sym typeface="Consolas"/>
              </a:rPr>
              <a:t>scale</a:t>
            </a:r>
            <a:r>
              <a:rPr lang="en-GB" sz="1800">
                <a:solidFill>
                  <a:schemeClr val="dk1"/>
                </a:solidFill>
                <a:latin typeface="Consolas"/>
                <a:ea typeface="Consolas"/>
                <a:cs typeface="Consolas"/>
                <a:sym typeface="Consolas"/>
              </a:rPr>
              <a:t>(</a:t>
            </a:r>
            <a:r>
              <a:rPr lang="en-GB" sz="1800">
                <a:solidFill>
                  <a:srgbClr val="09885A"/>
                </a:solidFill>
                <a:latin typeface="Consolas"/>
                <a:ea typeface="Consolas"/>
                <a:cs typeface="Consolas"/>
                <a:sym typeface="Consolas"/>
              </a:rPr>
              <a:t>2,1</a:t>
            </a:r>
            <a:r>
              <a:rPr lang="en-GB"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800">
              <a:solidFill>
                <a:srgbClr val="3C78D8"/>
              </a:solidFill>
              <a:latin typeface="Consolas"/>
              <a:ea typeface="Consolas"/>
              <a:cs typeface="Consolas"/>
              <a:sym typeface="Consolas"/>
            </a:endParaRPr>
          </a:p>
        </p:txBody>
      </p:sp>
      <p:sp>
        <p:nvSpPr>
          <p:cNvPr id="426" name="Google Shape;426;p58"/>
          <p:cNvSpPr txBox="1"/>
          <p:nvPr/>
        </p:nvSpPr>
        <p:spPr>
          <a:xfrm>
            <a:off x="659950" y="1463025"/>
            <a:ext cx="8094300" cy="4497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Valor: </a:t>
            </a:r>
            <a:r>
              <a:rPr b="1" lang="en-GB">
                <a:latin typeface="Helvetica Neue"/>
                <a:ea typeface="Helvetica Neue"/>
                <a:cs typeface="Helvetica Neue"/>
                <a:sym typeface="Helvetica Neue"/>
              </a:rPr>
              <a:t>scale</a:t>
            </a:r>
            <a:r>
              <a:rPr lang="en-GB">
                <a:latin typeface="Helvetica Neue"/>
                <a:ea typeface="Helvetica Neue"/>
                <a:cs typeface="Helvetica Neue"/>
                <a:sym typeface="Helvetica Neue"/>
              </a:rPr>
              <a:t>, cuantas veces se va a escalar </a:t>
            </a:r>
            <a:r>
              <a:rPr i="1" lang="en-GB">
                <a:latin typeface="Helvetica Neue"/>
                <a:ea typeface="Helvetica Neue"/>
                <a:cs typeface="Helvetica Neue"/>
                <a:sym typeface="Helvetica Neue"/>
              </a:rPr>
              <a:t>(alto, ancho),</a:t>
            </a:r>
            <a:r>
              <a:rPr lang="en-GB">
                <a:latin typeface="Helvetica Neue"/>
                <a:ea typeface="Helvetica Neue"/>
                <a:cs typeface="Helvetica Neue"/>
                <a:sym typeface="Helvetica Neue"/>
              </a:rPr>
              <a:t> se puede poner un único valor.</a:t>
            </a:r>
            <a:endParaRPr>
              <a:latin typeface="Helvetica Neue"/>
              <a:ea typeface="Helvetica Neue"/>
              <a:cs typeface="Helvetica Neue"/>
              <a:sym typeface="Helvetica Neue"/>
            </a:endParaRPr>
          </a:p>
        </p:txBody>
      </p:sp>
      <p:pic>
        <p:nvPicPr>
          <p:cNvPr id="427" name="Google Shape;427;p58"/>
          <p:cNvPicPr preferRelativeResize="0"/>
          <p:nvPr/>
        </p:nvPicPr>
        <p:blipFill>
          <a:blip r:embed="rId4">
            <a:alphaModFix/>
          </a:blip>
          <a:stretch>
            <a:fillRect/>
          </a:stretch>
        </p:blipFill>
        <p:spPr>
          <a:xfrm>
            <a:off x="6431925" y="2523675"/>
            <a:ext cx="1905000" cy="1905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5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33" name="Google Shape;433;p59"/>
          <p:cNvSpPr txBox="1"/>
          <p:nvPr/>
        </p:nvSpPr>
        <p:spPr>
          <a:xfrm>
            <a:off x="1453047" y="6005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SESGAR ELEMENTO</a:t>
            </a:r>
            <a:endParaRPr i="1" sz="2400">
              <a:latin typeface="Anton"/>
              <a:ea typeface="Anton"/>
              <a:cs typeface="Anton"/>
              <a:sym typeface="Anton"/>
            </a:endParaRPr>
          </a:p>
        </p:txBody>
      </p:sp>
      <p:sp>
        <p:nvSpPr>
          <p:cNvPr id="434" name="Google Shape;434;p59"/>
          <p:cNvSpPr txBox="1"/>
          <p:nvPr/>
        </p:nvSpPr>
        <p:spPr>
          <a:xfrm>
            <a:off x="726050" y="1540175"/>
            <a:ext cx="7759800" cy="300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1800">
                <a:solidFill>
                  <a:schemeClr val="dk1"/>
                </a:solidFill>
                <a:highlight>
                  <a:srgbClr val="E0FF00"/>
                </a:highlight>
                <a:latin typeface="Helvetica Neue Light"/>
                <a:ea typeface="Helvetica Neue Light"/>
                <a:cs typeface="Helvetica Neue Light"/>
                <a:sym typeface="Helvetica Neue Light"/>
              </a:rPr>
              <a:t>transform:skew( )</a:t>
            </a:r>
            <a:r>
              <a:rPr lang="en-GB" sz="1800">
                <a:solidFill>
                  <a:schemeClr val="dk1"/>
                </a:solidFill>
                <a:latin typeface="Helvetica Neue Light"/>
                <a:ea typeface="Helvetica Neue Light"/>
                <a:cs typeface="Helvetica Neue Light"/>
                <a:sym typeface="Helvetica Neue Light"/>
              </a:rPr>
              <a:t>, </a:t>
            </a:r>
            <a:r>
              <a:rPr lang="en-GB" sz="1800">
                <a:solidFill>
                  <a:schemeClr val="dk1"/>
                </a:solidFill>
                <a:highlight>
                  <a:srgbClr val="FFFFFF"/>
                </a:highlight>
                <a:latin typeface="Helvetica Neue Light"/>
                <a:ea typeface="Helvetica Neue Light"/>
                <a:cs typeface="Helvetica Neue Light"/>
                <a:sym typeface="Helvetica Neue Light"/>
              </a:rPr>
              <a:t>para deformar objetos en el CSS utilizamos el método </a:t>
            </a:r>
            <a:r>
              <a:rPr lang="en-GB" sz="1800">
                <a:highlight>
                  <a:srgbClr val="E0FF00"/>
                </a:highlight>
                <a:latin typeface="Helvetica Neue Light"/>
                <a:ea typeface="Helvetica Neue Light"/>
                <a:cs typeface="Helvetica Neue Light"/>
                <a:sym typeface="Helvetica Neue Light"/>
              </a:rPr>
              <a:t>skew </a:t>
            </a:r>
            <a:r>
              <a:rPr lang="en-GB" sz="1800">
                <a:solidFill>
                  <a:schemeClr val="dk1"/>
                </a:solidFill>
                <a:highlight>
                  <a:srgbClr val="FFFFFF"/>
                </a:highlight>
                <a:latin typeface="Helvetica Neue Light"/>
                <a:ea typeface="Helvetica Neue Light"/>
                <a:cs typeface="Helvetica Neue Light"/>
                <a:sym typeface="Helvetica Neue Light"/>
              </a:rPr>
              <a:t>(sesgar). </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Puede tener hasta dos números separados por coma: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Sus parámetros son los ángulos de deformación en grados sexagesimales (deg).</a:t>
            </a:r>
            <a:r>
              <a:rPr lang="en-GB" sz="1800">
                <a:solidFill>
                  <a:schemeClr val="dk1"/>
                </a:solidFill>
                <a:latin typeface="Helvetica Neue Light"/>
                <a:ea typeface="Helvetica Neue Light"/>
                <a:cs typeface="Helvetica Neue Light"/>
                <a:sym typeface="Helvetica Neue Light"/>
              </a:rPr>
              <a:t> </a:t>
            </a:r>
            <a:r>
              <a:rPr lang="en-GB"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El primero </a:t>
            </a:r>
            <a:r>
              <a:rPr lang="en-GB" sz="1800">
                <a:solidFill>
                  <a:schemeClr val="dk1"/>
                </a:solidFill>
                <a:latin typeface="Helvetica Neue Light"/>
                <a:ea typeface="Helvetica Neue Light"/>
                <a:cs typeface="Helvetica Neue Light"/>
                <a:sym typeface="Helvetica Neue Light"/>
              </a:rPr>
              <a:t>indica </a:t>
            </a:r>
            <a:r>
              <a:rPr lang="en-GB" sz="1800">
                <a:solidFill>
                  <a:schemeClr val="dk1"/>
                </a:solidFill>
                <a:latin typeface="Helvetica Neue Light"/>
                <a:ea typeface="Helvetica Neue Light"/>
                <a:cs typeface="Helvetica Neue Light"/>
                <a:sym typeface="Helvetica Neue Light"/>
              </a:rPr>
              <a:t>el eje  “X”.</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El segundo indica el eje “Y”.</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300">
                <a:solidFill>
                  <a:schemeClr val="dk1"/>
                </a:solidFill>
                <a:highlight>
                  <a:srgbClr val="E0FF00"/>
                </a:highlight>
                <a:latin typeface="Helvetica Neue Light"/>
                <a:ea typeface="Helvetica Neue Light"/>
                <a:cs typeface="Helvetica Neue Light"/>
                <a:sym typeface="Helvetica Neue Light"/>
              </a:rPr>
              <a:t>*Sesgar: tocer.</a:t>
            </a:r>
            <a:endParaRPr sz="1300">
              <a:solidFill>
                <a:schemeClr val="dk1"/>
              </a:solidFill>
              <a:highlight>
                <a:srgbClr val="E0FF00"/>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1200"/>
              </a:spcAft>
              <a:buNone/>
            </a:pPr>
            <a:r>
              <a:t/>
            </a:r>
            <a:endParaRPr sz="1800">
              <a:solidFill>
                <a:srgbClr val="24292E"/>
              </a:solidFill>
              <a:latin typeface="Didact Gothic"/>
              <a:ea typeface="Didact Gothic"/>
              <a:cs typeface="Didact Gothic"/>
              <a:sym typeface="Didact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6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40" name="Google Shape;440;p60"/>
          <p:cNvSpPr txBox="1"/>
          <p:nvPr/>
        </p:nvSpPr>
        <p:spPr>
          <a:xfrm>
            <a:off x="1453047" y="40778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TRANSFORM: SKEW</a:t>
            </a:r>
            <a:endParaRPr i="1" sz="4000">
              <a:latin typeface="Anton"/>
              <a:ea typeface="Anton"/>
              <a:cs typeface="Anton"/>
              <a:sym typeface="Anton"/>
            </a:endParaRPr>
          </a:p>
        </p:txBody>
      </p:sp>
      <p:sp>
        <p:nvSpPr>
          <p:cNvPr id="441" name="Google Shape;441;p60"/>
          <p:cNvSpPr txBox="1"/>
          <p:nvPr/>
        </p:nvSpPr>
        <p:spPr>
          <a:xfrm>
            <a:off x="659950" y="2522763"/>
            <a:ext cx="4902600" cy="190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800">
                <a:solidFill>
                  <a:srgbClr val="800000"/>
                </a:solidFill>
                <a:latin typeface="Consolas"/>
                <a:ea typeface="Consolas"/>
                <a:cs typeface="Consolas"/>
                <a:sym typeface="Consolas"/>
              </a:rPr>
              <a:t>div</a:t>
            </a:r>
            <a:r>
              <a:rPr lang="en-GB"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800">
                <a:solidFill>
                  <a:schemeClr val="dk1"/>
                </a:solidFill>
                <a:latin typeface="Consolas"/>
                <a:ea typeface="Consolas"/>
                <a:cs typeface="Consolas"/>
                <a:sym typeface="Consolas"/>
              </a:rPr>
              <a:t>   </a:t>
            </a:r>
            <a:r>
              <a:rPr lang="en-GB" sz="1800">
                <a:solidFill>
                  <a:srgbClr val="FF0000"/>
                </a:solidFill>
                <a:latin typeface="Consolas"/>
                <a:ea typeface="Consolas"/>
                <a:cs typeface="Consolas"/>
                <a:sym typeface="Consolas"/>
              </a:rPr>
              <a:t>transform</a:t>
            </a:r>
            <a:r>
              <a:rPr lang="en-GB" sz="1800">
                <a:solidFill>
                  <a:schemeClr val="dk1"/>
                </a:solidFill>
                <a:latin typeface="Consolas"/>
                <a:ea typeface="Consolas"/>
                <a:cs typeface="Consolas"/>
                <a:sym typeface="Consolas"/>
              </a:rPr>
              <a:t>: </a:t>
            </a:r>
            <a:r>
              <a:rPr lang="en-GB" sz="1800">
                <a:solidFill>
                  <a:srgbClr val="795E26"/>
                </a:solidFill>
                <a:latin typeface="Consolas"/>
                <a:ea typeface="Consolas"/>
                <a:cs typeface="Consolas"/>
                <a:sym typeface="Consolas"/>
              </a:rPr>
              <a:t>skew</a:t>
            </a:r>
            <a:r>
              <a:rPr lang="en-GB" sz="1800">
                <a:solidFill>
                  <a:schemeClr val="dk1"/>
                </a:solidFill>
                <a:latin typeface="Consolas"/>
                <a:ea typeface="Consolas"/>
                <a:cs typeface="Consolas"/>
                <a:sym typeface="Consolas"/>
              </a:rPr>
              <a:t>(</a:t>
            </a:r>
            <a:r>
              <a:rPr lang="en-GB" sz="1800">
                <a:solidFill>
                  <a:srgbClr val="09885A"/>
                </a:solidFill>
                <a:latin typeface="Consolas"/>
                <a:ea typeface="Consolas"/>
                <a:cs typeface="Consolas"/>
                <a:sym typeface="Consolas"/>
              </a:rPr>
              <a:t>20deg,10deg</a:t>
            </a:r>
            <a:r>
              <a:rPr lang="en-GB"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800">
              <a:solidFill>
                <a:srgbClr val="3C78D8"/>
              </a:solidFill>
              <a:latin typeface="Consolas"/>
              <a:ea typeface="Consolas"/>
              <a:cs typeface="Consolas"/>
              <a:sym typeface="Consolas"/>
            </a:endParaRPr>
          </a:p>
        </p:txBody>
      </p:sp>
      <p:sp>
        <p:nvSpPr>
          <p:cNvPr id="442" name="Google Shape;442;p60"/>
          <p:cNvSpPr txBox="1"/>
          <p:nvPr/>
        </p:nvSpPr>
        <p:spPr>
          <a:xfrm>
            <a:off x="524850" y="1463025"/>
            <a:ext cx="8094300" cy="4497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Valor: </a:t>
            </a:r>
            <a:r>
              <a:rPr b="1" lang="en-GB">
                <a:latin typeface="Helvetica Neue"/>
                <a:ea typeface="Helvetica Neue"/>
                <a:cs typeface="Helvetica Neue"/>
                <a:sym typeface="Helvetica Neue"/>
              </a:rPr>
              <a:t>skewX</a:t>
            </a:r>
            <a:r>
              <a:rPr lang="en-GB">
                <a:latin typeface="Helvetica Neue"/>
                <a:ea typeface="Helvetica Neue"/>
                <a:cs typeface="Helvetica Neue"/>
                <a:sym typeface="Helvetica Neue"/>
              </a:rPr>
              <a:t>, perspectiva en ambos ejes (X,Y).</a:t>
            </a:r>
            <a:endParaRPr>
              <a:latin typeface="Helvetica Neue"/>
              <a:ea typeface="Helvetica Neue"/>
              <a:cs typeface="Helvetica Neue"/>
              <a:sym typeface="Helvetica Neue"/>
            </a:endParaRPr>
          </a:p>
        </p:txBody>
      </p:sp>
      <p:pic>
        <p:nvPicPr>
          <p:cNvPr id="443" name="Google Shape;443;p60"/>
          <p:cNvPicPr preferRelativeResize="0"/>
          <p:nvPr/>
        </p:nvPicPr>
        <p:blipFill rotWithShape="1">
          <a:blip r:embed="rId4">
            <a:alphaModFix/>
          </a:blip>
          <a:srcRect b="0" l="4000" r="-4000" t="0"/>
          <a:stretch/>
        </p:blipFill>
        <p:spPr>
          <a:xfrm>
            <a:off x="6515050" y="2523675"/>
            <a:ext cx="1905000" cy="1905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6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49" name="Google Shape;449;p61"/>
          <p:cNvSpPr txBox="1"/>
          <p:nvPr/>
        </p:nvSpPr>
        <p:spPr>
          <a:xfrm>
            <a:off x="1053147" y="40778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i="1" lang="en-GB" sz="4000">
                <a:latin typeface="Anton"/>
                <a:ea typeface="Anton"/>
                <a:cs typeface="Anton"/>
                <a:sym typeface="Anton"/>
              </a:rPr>
              <a:t>TRANSFORM</a:t>
            </a:r>
            <a:r>
              <a:rPr i="1" lang="en-GB" sz="4000">
                <a:latin typeface="Anton"/>
                <a:ea typeface="Anton"/>
                <a:cs typeface="Anton"/>
                <a:sym typeface="Anton"/>
              </a:rPr>
              <a:t>: SKEWX</a:t>
            </a:r>
            <a:endParaRPr i="1" sz="4000">
              <a:latin typeface="Anton"/>
              <a:ea typeface="Anton"/>
              <a:cs typeface="Anton"/>
              <a:sym typeface="Anton"/>
            </a:endParaRPr>
          </a:p>
        </p:txBody>
      </p:sp>
      <p:sp>
        <p:nvSpPr>
          <p:cNvPr id="450" name="Google Shape;450;p61"/>
          <p:cNvSpPr txBox="1"/>
          <p:nvPr/>
        </p:nvSpPr>
        <p:spPr>
          <a:xfrm>
            <a:off x="659950" y="2522763"/>
            <a:ext cx="4902600" cy="190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800">
                <a:solidFill>
                  <a:srgbClr val="800000"/>
                </a:solidFill>
                <a:latin typeface="Consolas"/>
                <a:ea typeface="Consolas"/>
                <a:cs typeface="Consolas"/>
                <a:sym typeface="Consolas"/>
              </a:rPr>
              <a:t>div</a:t>
            </a:r>
            <a:r>
              <a:rPr lang="en-GB"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800">
                <a:solidFill>
                  <a:schemeClr val="dk1"/>
                </a:solidFill>
                <a:latin typeface="Consolas"/>
                <a:ea typeface="Consolas"/>
                <a:cs typeface="Consolas"/>
                <a:sym typeface="Consolas"/>
              </a:rPr>
              <a:t>   </a:t>
            </a:r>
            <a:r>
              <a:rPr lang="en-GB" sz="1800">
                <a:solidFill>
                  <a:srgbClr val="FF0000"/>
                </a:solidFill>
                <a:latin typeface="Consolas"/>
                <a:ea typeface="Consolas"/>
                <a:cs typeface="Consolas"/>
                <a:sym typeface="Consolas"/>
              </a:rPr>
              <a:t>transform</a:t>
            </a:r>
            <a:r>
              <a:rPr lang="en-GB" sz="1800">
                <a:solidFill>
                  <a:schemeClr val="dk1"/>
                </a:solidFill>
                <a:latin typeface="Consolas"/>
                <a:ea typeface="Consolas"/>
                <a:cs typeface="Consolas"/>
                <a:sym typeface="Consolas"/>
              </a:rPr>
              <a:t>: </a:t>
            </a:r>
            <a:r>
              <a:rPr lang="en-GB" sz="1800">
                <a:solidFill>
                  <a:srgbClr val="795E26"/>
                </a:solidFill>
                <a:latin typeface="Consolas"/>
                <a:ea typeface="Consolas"/>
                <a:cs typeface="Consolas"/>
                <a:sym typeface="Consolas"/>
              </a:rPr>
              <a:t>skewX</a:t>
            </a:r>
            <a:r>
              <a:rPr lang="en-GB" sz="1800">
                <a:solidFill>
                  <a:schemeClr val="dk1"/>
                </a:solidFill>
                <a:latin typeface="Consolas"/>
                <a:ea typeface="Consolas"/>
                <a:cs typeface="Consolas"/>
                <a:sym typeface="Consolas"/>
              </a:rPr>
              <a:t>(</a:t>
            </a:r>
            <a:r>
              <a:rPr lang="en-GB" sz="1800">
                <a:solidFill>
                  <a:srgbClr val="09885A"/>
                </a:solidFill>
                <a:latin typeface="Consolas"/>
                <a:ea typeface="Consolas"/>
                <a:cs typeface="Consolas"/>
                <a:sym typeface="Consolas"/>
              </a:rPr>
              <a:t>20deg</a:t>
            </a:r>
            <a:r>
              <a:rPr lang="en-GB"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800">
              <a:solidFill>
                <a:srgbClr val="3C78D8"/>
              </a:solidFill>
              <a:latin typeface="Consolas"/>
              <a:ea typeface="Consolas"/>
              <a:cs typeface="Consolas"/>
              <a:sym typeface="Consolas"/>
            </a:endParaRPr>
          </a:p>
        </p:txBody>
      </p:sp>
      <p:sp>
        <p:nvSpPr>
          <p:cNvPr id="451" name="Google Shape;451;p61"/>
          <p:cNvSpPr txBox="1"/>
          <p:nvPr/>
        </p:nvSpPr>
        <p:spPr>
          <a:xfrm>
            <a:off x="524850" y="1430425"/>
            <a:ext cx="8094300" cy="449700"/>
          </a:xfrm>
          <a:prstGeom prst="rect">
            <a:avLst/>
          </a:prstGeom>
          <a:solidFill>
            <a:srgbClr val="E0FF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Valor: </a:t>
            </a:r>
            <a:r>
              <a:rPr b="1" lang="en-GB">
                <a:latin typeface="Helvetica Neue"/>
                <a:ea typeface="Helvetica Neue"/>
                <a:cs typeface="Helvetica Neue"/>
                <a:sym typeface="Helvetica Neue"/>
              </a:rPr>
              <a:t>skewX</a:t>
            </a:r>
            <a:r>
              <a:rPr lang="en-GB">
                <a:latin typeface="Helvetica Neue"/>
                <a:ea typeface="Helvetica Neue"/>
                <a:cs typeface="Helvetica Neue"/>
                <a:sym typeface="Helvetica Neue"/>
              </a:rPr>
              <a:t>, perspectiva en X.</a:t>
            </a:r>
            <a:endParaRPr>
              <a:latin typeface="Helvetica Neue"/>
              <a:ea typeface="Helvetica Neue"/>
              <a:cs typeface="Helvetica Neue"/>
              <a:sym typeface="Helvetica Neue"/>
            </a:endParaRPr>
          </a:p>
        </p:txBody>
      </p:sp>
      <p:pic>
        <p:nvPicPr>
          <p:cNvPr id="452" name="Google Shape;452;p61"/>
          <p:cNvPicPr preferRelativeResize="0"/>
          <p:nvPr/>
        </p:nvPicPr>
        <p:blipFill>
          <a:blip r:embed="rId4">
            <a:alphaModFix/>
          </a:blip>
          <a:stretch>
            <a:fillRect/>
          </a:stretch>
        </p:blipFill>
        <p:spPr>
          <a:xfrm>
            <a:off x="6438864" y="2523675"/>
            <a:ext cx="1905000" cy="1905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6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8" name="Google Shape;458;p62"/>
          <p:cNvSpPr txBox="1"/>
          <p:nvPr/>
        </p:nvSpPr>
        <p:spPr>
          <a:xfrm>
            <a:off x="1053147" y="407785"/>
            <a:ext cx="62379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i="1" lang="en-GB" sz="4000">
                <a:latin typeface="Anton"/>
                <a:ea typeface="Anton"/>
                <a:cs typeface="Anton"/>
                <a:sym typeface="Anton"/>
              </a:rPr>
              <a:t>TRANSFORM: SKEWY</a:t>
            </a:r>
            <a:endParaRPr i="1" sz="4000">
              <a:latin typeface="Anton"/>
              <a:ea typeface="Anton"/>
              <a:cs typeface="Anton"/>
              <a:sym typeface="Anton"/>
            </a:endParaRPr>
          </a:p>
        </p:txBody>
      </p:sp>
      <p:sp>
        <p:nvSpPr>
          <p:cNvPr id="459" name="Google Shape;459;p62"/>
          <p:cNvSpPr txBox="1"/>
          <p:nvPr/>
        </p:nvSpPr>
        <p:spPr>
          <a:xfrm>
            <a:off x="659950" y="2522763"/>
            <a:ext cx="4902600" cy="19068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800">
                <a:solidFill>
                  <a:srgbClr val="800000"/>
                </a:solidFill>
                <a:latin typeface="Consolas"/>
                <a:ea typeface="Consolas"/>
                <a:cs typeface="Consolas"/>
                <a:sym typeface="Consolas"/>
              </a:rPr>
              <a:t>div</a:t>
            </a:r>
            <a:r>
              <a:rPr lang="en-GB"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800">
                <a:solidFill>
                  <a:schemeClr val="dk1"/>
                </a:solidFill>
                <a:latin typeface="Consolas"/>
                <a:ea typeface="Consolas"/>
                <a:cs typeface="Consolas"/>
                <a:sym typeface="Consolas"/>
              </a:rPr>
              <a:t>   </a:t>
            </a:r>
            <a:r>
              <a:rPr lang="en-GB" sz="1800">
                <a:solidFill>
                  <a:srgbClr val="FF0000"/>
                </a:solidFill>
                <a:latin typeface="Consolas"/>
                <a:ea typeface="Consolas"/>
                <a:cs typeface="Consolas"/>
                <a:sym typeface="Consolas"/>
              </a:rPr>
              <a:t>transform</a:t>
            </a:r>
            <a:r>
              <a:rPr lang="en-GB" sz="1800">
                <a:solidFill>
                  <a:schemeClr val="dk1"/>
                </a:solidFill>
                <a:latin typeface="Consolas"/>
                <a:ea typeface="Consolas"/>
                <a:cs typeface="Consolas"/>
                <a:sym typeface="Consolas"/>
              </a:rPr>
              <a:t>: </a:t>
            </a:r>
            <a:r>
              <a:rPr lang="en-GB" sz="1800">
                <a:solidFill>
                  <a:srgbClr val="795E26"/>
                </a:solidFill>
                <a:latin typeface="Consolas"/>
                <a:ea typeface="Consolas"/>
                <a:cs typeface="Consolas"/>
                <a:sym typeface="Consolas"/>
              </a:rPr>
              <a:t>skewY</a:t>
            </a:r>
            <a:r>
              <a:rPr lang="en-GB" sz="1800">
                <a:solidFill>
                  <a:schemeClr val="dk1"/>
                </a:solidFill>
                <a:latin typeface="Consolas"/>
                <a:ea typeface="Consolas"/>
                <a:cs typeface="Consolas"/>
                <a:sym typeface="Consolas"/>
              </a:rPr>
              <a:t>(</a:t>
            </a:r>
            <a:r>
              <a:rPr lang="en-GB" sz="1800">
                <a:solidFill>
                  <a:srgbClr val="09885A"/>
                </a:solidFill>
                <a:latin typeface="Consolas"/>
                <a:ea typeface="Consolas"/>
                <a:cs typeface="Consolas"/>
                <a:sym typeface="Consolas"/>
              </a:rPr>
              <a:t>20deg</a:t>
            </a:r>
            <a:r>
              <a:rPr lang="en-GB"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800">
              <a:solidFill>
                <a:srgbClr val="3C78D8"/>
              </a:solidFill>
              <a:latin typeface="Consolas"/>
              <a:ea typeface="Consolas"/>
              <a:cs typeface="Consolas"/>
              <a:sym typeface="Consolas"/>
            </a:endParaRPr>
          </a:p>
        </p:txBody>
      </p:sp>
      <p:sp>
        <p:nvSpPr>
          <p:cNvPr id="460" name="Google Shape;460;p62"/>
          <p:cNvSpPr txBox="1"/>
          <p:nvPr/>
        </p:nvSpPr>
        <p:spPr>
          <a:xfrm>
            <a:off x="524850" y="1495625"/>
            <a:ext cx="8094300" cy="449700"/>
          </a:xfrm>
          <a:prstGeom prst="rect">
            <a:avLst/>
          </a:prstGeom>
          <a:solidFill>
            <a:srgbClr val="E0FF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GB">
                <a:latin typeface="Helvetica Neue"/>
                <a:ea typeface="Helvetica Neue"/>
                <a:cs typeface="Helvetica Neue"/>
                <a:sym typeface="Helvetica Neue"/>
              </a:rPr>
              <a:t>Valor: </a:t>
            </a:r>
            <a:r>
              <a:rPr b="1" lang="en-GB">
                <a:latin typeface="Helvetica Neue"/>
                <a:ea typeface="Helvetica Neue"/>
                <a:cs typeface="Helvetica Neue"/>
                <a:sym typeface="Helvetica Neue"/>
              </a:rPr>
              <a:t>skewY</a:t>
            </a:r>
            <a:r>
              <a:rPr lang="en-GB">
                <a:latin typeface="Helvetica Neue"/>
                <a:ea typeface="Helvetica Neue"/>
                <a:cs typeface="Helvetica Neue"/>
                <a:sym typeface="Helvetica Neue"/>
              </a:rPr>
              <a:t>, perspectiva en Y.</a:t>
            </a:r>
            <a:endParaRPr>
              <a:latin typeface="Helvetica Neue"/>
              <a:ea typeface="Helvetica Neue"/>
              <a:cs typeface="Helvetica Neue"/>
              <a:sym typeface="Helvetica Neue"/>
            </a:endParaRPr>
          </a:p>
        </p:txBody>
      </p:sp>
      <p:pic>
        <p:nvPicPr>
          <p:cNvPr id="461" name="Google Shape;461;p62"/>
          <p:cNvPicPr preferRelativeResize="0"/>
          <p:nvPr/>
        </p:nvPicPr>
        <p:blipFill>
          <a:blip r:embed="rId4">
            <a:alphaModFix/>
          </a:blip>
          <a:stretch>
            <a:fillRect/>
          </a:stretch>
        </p:blipFill>
        <p:spPr>
          <a:xfrm>
            <a:off x="6442311" y="2523675"/>
            <a:ext cx="1905000" cy="1905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p6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67" name="Google Shape;467;p63"/>
          <p:cNvSpPr txBox="1"/>
          <p:nvPr/>
        </p:nvSpPr>
        <p:spPr>
          <a:xfrm>
            <a:off x="1053147" y="572765"/>
            <a:ext cx="62379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4000">
                <a:latin typeface="Anton"/>
                <a:ea typeface="Anton"/>
                <a:cs typeface="Anton"/>
                <a:sym typeface="Anton"/>
              </a:rPr>
              <a:t>¿RECUERDAN EL EJEMPLO?</a:t>
            </a:r>
            <a:endParaRPr i="1" sz="4000">
              <a:latin typeface="Anton"/>
              <a:ea typeface="Anton"/>
              <a:cs typeface="Anton"/>
              <a:sym typeface="Anton"/>
            </a:endParaRPr>
          </a:p>
        </p:txBody>
      </p:sp>
      <p:pic>
        <p:nvPicPr>
          <p:cNvPr id="468" name="Google Shape;468;p63"/>
          <p:cNvPicPr preferRelativeResize="0"/>
          <p:nvPr/>
        </p:nvPicPr>
        <p:blipFill>
          <a:blip r:embed="rId4">
            <a:alphaModFix/>
          </a:blip>
          <a:stretch>
            <a:fillRect/>
          </a:stretch>
        </p:blipFill>
        <p:spPr>
          <a:xfrm rot="793560">
            <a:off x="6407632" y="418561"/>
            <a:ext cx="1415813" cy="1006237"/>
          </a:xfrm>
          <a:prstGeom prst="rect">
            <a:avLst/>
          </a:prstGeom>
          <a:noFill/>
          <a:ln>
            <a:noFill/>
          </a:ln>
        </p:spPr>
      </p:pic>
      <p:sp>
        <p:nvSpPr>
          <p:cNvPr id="469" name="Google Shape;469;p63"/>
          <p:cNvSpPr txBox="1"/>
          <p:nvPr/>
        </p:nvSpPr>
        <p:spPr>
          <a:xfrm>
            <a:off x="3301675" y="2168050"/>
            <a:ext cx="2966400" cy="24534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div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  </a:t>
            </a:r>
            <a:r>
              <a:rPr lang="en-GB">
                <a:solidFill>
                  <a:srgbClr val="FF0000"/>
                </a:solidFill>
                <a:latin typeface="Consolas"/>
                <a:ea typeface="Consolas"/>
                <a:cs typeface="Consolas"/>
                <a:sym typeface="Consolas"/>
              </a:rPr>
              <a:t>width</a:t>
            </a:r>
            <a:r>
              <a:rPr lang="en-GB">
                <a:solidFill>
                  <a:srgbClr val="800000"/>
                </a:solidFill>
                <a:latin typeface="Consolas"/>
                <a:ea typeface="Consolas"/>
                <a:cs typeface="Consolas"/>
                <a:sym typeface="Consolas"/>
              </a:rPr>
              <a:t>: </a:t>
            </a:r>
            <a:r>
              <a:rPr lang="en-GB">
                <a:solidFill>
                  <a:srgbClr val="0000FF"/>
                </a:solidFill>
                <a:latin typeface="Consolas"/>
                <a:ea typeface="Consolas"/>
                <a:cs typeface="Consolas"/>
                <a:sym typeface="Consolas"/>
              </a:rPr>
              <a:t>100px</a:t>
            </a:r>
            <a:r>
              <a:rPr lang="en-GB">
                <a:solidFill>
                  <a:srgbClr val="800000"/>
                </a:solidFill>
                <a:latin typeface="Consolas"/>
                <a:ea typeface="Consolas"/>
                <a:cs typeface="Consolas"/>
                <a:sym typeface="Consolas"/>
              </a:rPr>
              <a: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  </a:t>
            </a:r>
            <a:r>
              <a:rPr lang="en-GB">
                <a:solidFill>
                  <a:srgbClr val="FF0000"/>
                </a:solidFill>
                <a:latin typeface="Consolas"/>
                <a:ea typeface="Consolas"/>
                <a:cs typeface="Consolas"/>
                <a:sym typeface="Consolas"/>
              </a:rPr>
              <a:t>height</a:t>
            </a:r>
            <a:r>
              <a:rPr lang="en-GB">
                <a:solidFill>
                  <a:srgbClr val="800000"/>
                </a:solidFill>
                <a:latin typeface="Consolas"/>
                <a:ea typeface="Consolas"/>
                <a:cs typeface="Consolas"/>
                <a:sym typeface="Consolas"/>
              </a:rPr>
              <a:t>: </a:t>
            </a:r>
            <a:r>
              <a:rPr lang="en-GB">
                <a:solidFill>
                  <a:srgbClr val="0000FF"/>
                </a:solidFill>
                <a:latin typeface="Consolas"/>
                <a:ea typeface="Consolas"/>
                <a:cs typeface="Consolas"/>
                <a:sym typeface="Consolas"/>
              </a:rPr>
              <a:t>100px</a:t>
            </a:r>
            <a:r>
              <a:rPr lang="en-GB">
                <a:solidFill>
                  <a:srgbClr val="800000"/>
                </a:solidFill>
                <a:latin typeface="Consolas"/>
                <a:ea typeface="Consolas"/>
                <a:cs typeface="Consolas"/>
                <a:sym typeface="Consolas"/>
              </a:rPr>
              <a: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  </a:t>
            </a:r>
            <a:r>
              <a:rPr lang="en-GB">
                <a:solidFill>
                  <a:srgbClr val="FF0000"/>
                </a:solidFill>
                <a:latin typeface="Consolas"/>
                <a:ea typeface="Consolas"/>
                <a:cs typeface="Consolas"/>
                <a:sym typeface="Consolas"/>
              </a:rPr>
              <a:t>background-color</a:t>
            </a:r>
            <a:r>
              <a:rPr lang="en-GB">
                <a:solidFill>
                  <a:srgbClr val="800000"/>
                </a:solidFill>
                <a:latin typeface="Consolas"/>
                <a:ea typeface="Consolas"/>
                <a:cs typeface="Consolas"/>
                <a:sym typeface="Consolas"/>
              </a:rPr>
              <a:t>: </a:t>
            </a:r>
            <a:r>
              <a:rPr lang="en-GB">
                <a:solidFill>
                  <a:srgbClr val="0000FF"/>
                </a:solidFill>
                <a:latin typeface="Consolas"/>
                <a:ea typeface="Consolas"/>
                <a:cs typeface="Consolas"/>
                <a:sym typeface="Consolas"/>
              </a:rPr>
              <a:t>rgba</a:t>
            </a:r>
            <a:r>
              <a:rPr lang="en-GB">
                <a:solidFill>
                  <a:srgbClr val="800000"/>
                </a:solidFill>
                <a:latin typeface="Consolas"/>
                <a:ea typeface="Consolas"/>
                <a:cs typeface="Consolas"/>
                <a:sym typeface="Consolas"/>
              </a:rPr>
              <a:t>(255,0,0,0.9);</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  </a:t>
            </a:r>
            <a:r>
              <a:rPr lang="en-GB">
                <a:solidFill>
                  <a:srgbClr val="FF0000"/>
                </a:solidFill>
                <a:latin typeface="Consolas"/>
                <a:ea typeface="Consolas"/>
                <a:cs typeface="Consolas"/>
                <a:sym typeface="Consolas"/>
              </a:rPr>
              <a:t>transform</a:t>
            </a:r>
            <a:r>
              <a:rPr lang="en-GB">
                <a:solidFill>
                  <a:srgbClr val="800000"/>
                </a:solidFill>
                <a:latin typeface="Consolas"/>
                <a:ea typeface="Consolas"/>
                <a:cs typeface="Consolas"/>
                <a:sym typeface="Consolas"/>
              </a:rPr>
              <a:t>: </a:t>
            </a:r>
            <a:r>
              <a:rPr lang="en-GB">
                <a:solidFill>
                  <a:srgbClr val="0000FF"/>
                </a:solidFill>
                <a:latin typeface="Consolas"/>
                <a:ea typeface="Consolas"/>
                <a:cs typeface="Consolas"/>
                <a:sym typeface="Consolas"/>
              </a:rPr>
              <a:t>skewY</a:t>
            </a:r>
            <a:r>
              <a:rPr lang="en-GB">
                <a:solidFill>
                  <a:srgbClr val="800000"/>
                </a:solidFill>
                <a:latin typeface="Consolas"/>
                <a:ea typeface="Consolas"/>
                <a:cs typeface="Consolas"/>
                <a:sym typeface="Consolas"/>
              </a:rPr>
              <a:t>(25deg)</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3C78D8"/>
              </a:solidFill>
              <a:latin typeface="Consolas"/>
              <a:ea typeface="Consolas"/>
              <a:cs typeface="Consolas"/>
              <a:sym typeface="Consolas"/>
            </a:endParaRPr>
          </a:p>
        </p:txBody>
      </p:sp>
      <p:sp>
        <p:nvSpPr>
          <p:cNvPr id="470" name="Google Shape;470;p63"/>
          <p:cNvSpPr txBox="1"/>
          <p:nvPr/>
        </p:nvSpPr>
        <p:spPr>
          <a:xfrm>
            <a:off x="436150" y="2168050"/>
            <a:ext cx="2793300" cy="24534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&lt;!-- Caja Roja --&gt;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&lt;div&gt;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&lt;/div&gt;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3C78D8"/>
              </a:solidFill>
              <a:latin typeface="Consolas"/>
              <a:ea typeface="Consolas"/>
              <a:cs typeface="Consolas"/>
              <a:sym typeface="Consolas"/>
            </a:endParaRPr>
          </a:p>
        </p:txBody>
      </p:sp>
      <p:sp>
        <p:nvSpPr>
          <p:cNvPr id="471" name="Google Shape;471;p63"/>
          <p:cNvSpPr txBox="1"/>
          <p:nvPr/>
        </p:nvSpPr>
        <p:spPr>
          <a:xfrm>
            <a:off x="535425" y="1709900"/>
            <a:ext cx="11865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Helvetica Neue"/>
                <a:ea typeface="Helvetica Neue"/>
                <a:cs typeface="Helvetica Neue"/>
                <a:sym typeface="Helvetica Neue"/>
              </a:rPr>
              <a:t>HTML</a:t>
            </a:r>
            <a:endParaRPr b="1" sz="1800">
              <a:latin typeface="Helvetica Neue"/>
              <a:ea typeface="Helvetica Neue"/>
              <a:cs typeface="Helvetica Neue"/>
              <a:sym typeface="Helvetica Neue"/>
            </a:endParaRPr>
          </a:p>
        </p:txBody>
      </p:sp>
      <p:sp>
        <p:nvSpPr>
          <p:cNvPr id="472" name="Google Shape;472;p63"/>
          <p:cNvSpPr txBox="1"/>
          <p:nvPr/>
        </p:nvSpPr>
        <p:spPr>
          <a:xfrm>
            <a:off x="3301675" y="1709900"/>
            <a:ext cx="11865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Helvetica Neue"/>
                <a:ea typeface="Helvetica Neue"/>
                <a:cs typeface="Helvetica Neue"/>
                <a:sym typeface="Helvetica Neue"/>
              </a:rPr>
              <a:t>CSS</a:t>
            </a:r>
            <a:endParaRPr b="1" sz="1800">
              <a:latin typeface="Helvetica Neue"/>
              <a:ea typeface="Helvetica Neue"/>
              <a:cs typeface="Helvetica Neue"/>
              <a:sym typeface="Helvetica Neue"/>
            </a:endParaRPr>
          </a:p>
        </p:txBody>
      </p:sp>
      <p:sp>
        <p:nvSpPr>
          <p:cNvPr id="473" name="Google Shape;473;p63"/>
          <p:cNvSpPr txBox="1"/>
          <p:nvPr/>
        </p:nvSpPr>
        <p:spPr>
          <a:xfrm>
            <a:off x="2362625" y="1175550"/>
            <a:ext cx="31083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300">
                <a:latin typeface="Helvetica Neue Light"/>
                <a:ea typeface="Helvetica Neue Light"/>
                <a:cs typeface="Helvetica Neue Light"/>
                <a:sym typeface="Helvetica Neue Light"/>
              </a:rPr>
              <a:t>Así empezamos...</a:t>
            </a:r>
            <a:endParaRPr sz="2300">
              <a:latin typeface="Helvetica Neue Light"/>
              <a:ea typeface="Helvetica Neue Light"/>
              <a:cs typeface="Helvetica Neue Light"/>
              <a:sym typeface="Helvetica Neue Light"/>
            </a:endParaRPr>
          </a:p>
        </p:txBody>
      </p:sp>
      <p:pic>
        <p:nvPicPr>
          <p:cNvPr id="474" name="Google Shape;474;p63"/>
          <p:cNvPicPr preferRelativeResize="0"/>
          <p:nvPr/>
        </p:nvPicPr>
        <p:blipFill>
          <a:blip r:embed="rId5">
            <a:alphaModFix/>
          </a:blip>
          <a:stretch>
            <a:fillRect/>
          </a:stretch>
        </p:blipFill>
        <p:spPr>
          <a:xfrm>
            <a:off x="6420475" y="1802027"/>
            <a:ext cx="2477604" cy="24535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78" name="Shape 478"/>
        <p:cNvGrpSpPr/>
        <p:nvPr/>
      </p:nvGrpSpPr>
      <p:grpSpPr>
        <a:xfrm>
          <a:off x="0" y="0"/>
          <a:ext cx="0" cy="0"/>
          <a:chOff x="0" y="0"/>
          <a:chExt cx="0" cy="0"/>
        </a:xfrm>
      </p:grpSpPr>
      <p:pic>
        <p:nvPicPr>
          <p:cNvPr id="479" name="Google Shape;479;p6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80" name="Google Shape;480;p64"/>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481" name="Google Shape;481;p64"/>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i="1" sz="3600">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9"/>
          <p:cNvSpPr txBox="1"/>
          <p:nvPr/>
        </p:nvSpPr>
        <p:spPr>
          <a:xfrm>
            <a:off x="1105800" y="2009050"/>
            <a:ext cx="69324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T</a:t>
            </a:r>
            <a:r>
              <a:rPr i="1" lang="en-GB" sz="3600">
                <a:solidFill>
                  <a:srgbClr val="121212"/>
                </a:solidFill>
                <a:latin typeface="Anton"/>
                <a:ea typeface="Anton"/>
                <a:cs typeface="Anton"/>
                <a:sym typeface="Anton"/>
              </a:rPr>
              <a:t>RANSFORMACIONES Y TRANSICIONES</a:t>
            </a:r>
            <a:endParaRPr b="0" i="1" sz="3600" u="none" cap="none" strike="noStrike">
              <a:solidFill>
                <a:srgbClr val="121212"/>
              </a:solidFill>
              <a:latin typeface="Anton"/>
              <a:ea typeface="Anton"/>
              <a:cs typeface="Anton"/>
              <a:sym typeface="Anton"/>
            </a:endParaRPr>
          </a:p>
        </p:txBody>
      </p:sp>
      <p:sp>
        <p:nvSpPr>
          <p:cNvPr id="122" name="Google Shape;122;p29"/>
          <p:cNvSpPr txBox="1"/>
          <p:nvPr/>
        </p:nvSpPr>
        <p:spPr>
          <a:xfrm>
            <a:off x="1919550" y="1633175"/>
            <a:ext cx="53049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0</a:t>
            </a:r>
            <a:r>
              <a:rPr b="1" lang="en-GB" sz="2000">
                <a:solidFill>
                  <a:srgbClr val="121212"/>
                </a:solidFill>
                <a:latin typeface="Helvetica Neue"/>
                <a:ea typeface="Helvetica Neue"/>
                <a:cs typeface="Helvetica Neue"/>
                <a:sym typeface="Helvetica Neue"/>
              </a:rPr>
              <a:t>8</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DESARROLLO WEB </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123" name="Google Shape;123;p29"/>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5" name="Shape 485"/>
        <p:cNvGrpSpPr/>
        <p:nvPr/>
      </p:nvGrpSpPr>
      <p:grpSpPr>
        <a:xfrm>
          <a:off x="0" y="0"/>
          <a:ext cx="0" cy="0"/>
          <a:chOff x="0" y="0"/>
          <a:chExt cx="0" cy="0"/>
        </a:xfrm>
      </p:grpSpPr>
      <p:sp>
        <p:nvSpPr>
          <p:cNvPr id="486" name="Google Shape;486;p65"/>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TRANSICIONES</a:t>
            </a:r>
            <a:endParaRPr i="1" sz="3600">
              <a:solidFill>
                <a:srgbClr val="E0FF00"/>
              </a:solidFill>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6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92" name="Google Shape;492;p66"/>
          <p:cNvSpPr txBox="1"/>
          <p:nvPr/>
        </p:nvSpPr>
        <p:spPr>
          <a:xfrm>
            <a:off x="532350" y="1701400"/>
            <a:ext cx="8079300" cy="267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Con la propiedad </a:t>
            </a:r>
            <a:r>
              <a:rPr lang="en-GB" sz="1800">
                <a:highlight>
                  <a:srgbClr val="E0FF00"/>
                </a:highlight>
                <a:latin typeface="Helvetica Neue Light"/>
                <a:ea typeface="Helvetica Neue Light"/>
                <a:cs typeface="Helvetica Neue Light"/>
                <a:sym typeface="Helvetica Neue Light"/>
              </a:rPr>
              <a:t>transition,</a:t>
            </a:r>
            <a:r>
              <a:rPr lang="en-GB" sz="1800">
                <a:latin typeface="Helvetica Neue Light"/>
                <a:ea typeface="Helvetica Neue Light"/>
                <a:cs typeface="Helvetica Neue Light"/>
                <a:sym typeface="Helvetica Neue Light"/>
              </a:rPr>
              <a:t> es posible lograr que </a:t>
            </a:r>
            <a:r>
              <a:rPr lang="en-GB" sz="1800">
                <a:highlight>
                  <a:srgbClr val="E0FF00"/>
                </a:highlight>
                <a:latin typeface="Helvetica Neue Light"/>
                <a:ea typeface="Helvetica Neue Light"/>
                <a:cs typeface="Helvetica Neue Light"/>
                <a:sym typeface="Helvetica Neue Light"/>
              </a:rPr>
              <a:t>al pasar el mouse por el elemento, el mismo “haga una animación”. </a:t>
            </a:r>
            <a:endParaRPr sz="1800">
              <a:highlight>
                <a:srgbClr val="E0FF00"/>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Recuerda que para los enlaces se utiliza </a:t>
            </a:r>
            <a:r>
              <a:rPr i="1" lang="en-GB" sz="1800">
                <a:highlight>
                  <a:srgbClr val="E0FF00"/>
                </a:highlight>
                <a:latin typeface="Helvetica Neue Light"/>
                <a:ea typeface="Helvetica Neue Light"/>
                <a:cs typeface="Helvetica Neue Light"/>
                <a:sym typeface="Helvetica Neue Light"/>
              </a:rPr>
              <a:t>a:hover</a:t>
            </a:r>
            <a:r>
              <a:rPr lang="en-GB" sz="1800">
                <a:latin typeface="Helvetica Neue Light"/>
                <a:ea typeface="Helvetica Neue Light"/>
                <a:cs typeface="Helvetica Neue Light"/>
                <a:sym typeface="Helvetica Neue Light"/>
              </a:rPr>
              <a:t>, con el fin de que cambien sus estilos al pasar el mouse por encima. </a:t>
            </a:r>
            <a:r>
              <a:rPr i="1" lang="en-GB" sz="1800">
                <a:highlight>
                  <a:srgbClr val="E0FF00"/>
                </a:highlight>
                <a:latin typeface="Helvetica Neue Light"/>
                <a:ea typeface="Helvetica Neue Light"/>
                <a:cs typeface="Helvetica Neue Light"/>
                <a:sym typeface="Helvetica Neue Light"/>
              </a:rPr>
              <a:t>:hover</a:t>
            </a:r>
            <a:r>
              <a:rPr lang="en-GB" sz="1800">
                <a:latin typeface="Helvetica Neue Light"/>
                <a:ea typeface="Helvetica Neue Light"/>
                <a:cs typeface="Helvetica Neue Light"/>
                <a:sym typeface="Helvetica Neue Light"/>
              </a:rPr>
              <a:t> se puede utilizar con </a:t>
            </a:r>
            <a:r>
              <a:rPr b="1" lang="en-GB" sz="1800">
                <a:latin typeface="Helvetica Neue"/>
                <a:ea typeface="Helvetica Neue"/>
                <a:cs typeface="Helvetica Neue"/>
                <a:sym typeface="Helvetica Neue"/>
              </a:rPr>
              <a:t>cualquier </a:t>
            </a:r>
            <a:r>
              <a:rPr lang="en-GB" sz="1800">
                <a:latin typeface="Helvetica Neue Light"/>
                <a:ea typeface="Helvetica Neue Light"/>
                <a:cs typeface="Helvetica Neue Light"/>
                <a:sym typeface="Helvetica Neue Light"/>
              </a:rPr>
              <a:t>elemento sobre el cual </a:t>
            </a:r>
            <a:r>
              <a:rPr lang="en-GB" sz="1800">
                <a:latin typeface="Helvetica Neue Light"/>
                <a:ea typeface="Helvetica Neue Light"/>
                <a:cs typeface="Helvetica Neue Light"/>
                <a:sym typeface="Helvetica Neue Light"/>
              </a:rPr>
              <a:t>quisieras</a:t>
            </a:r>
            <a:r>
              <a:rPr lang="en-GB" sz="1800">
                <a:latin typeface="Helvetica Neue Light"/>
                <a:ea typeface="Helvetica Neue Light"/>
                <a:cs typeface="Helvetica Neue Light"/>
                <a:sym typeface="Helvetica Neue Light"/>
              </a:rPr>
              <a:t> ejecutar una transición, un div, span, párrafo, etc. veamos los ejemplos...</a:t>
            </a:r>
            <a:endParaRPr sz="1800">
              <a:latin typeface="Helvetica Neue Light"/>
              <a:ea typeface="Helvetica Neue Light"/>
              <a:cs typeface="Helvetica Neue Light"/>
              <a:sym typeface="Helvetica Neue Light"/>
            </a:endParaRPr>
          </a:p>
        </p:txBody>
      </p:sp>
      <p:sp>
        <p:nvSpPr>
          <p:cNvPr id="493" name="Google Shape;493;p66"/>
          <p:cNvSpPr txBox="1"/>
          <p:nvPr/>
        </p:nvSpPr>
        <p:spPr>
          <a:xfrm>
            <a:off x="1077400" y="262675"/>
            <a:ext cx="7856400" cy="115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i="1" lang="en-GB" sz="4000">
                <a:latin typeface="Anton"/>
                <a:ea typeface="Anton"/>
                <a:cs typeface="Anton"/>
                <a:sym typeface="Anton"/>
              </a:rPr>
              <a:t>TRANSICIONES</a:t>
            </a:r>
            <a:endParaRPr i="1" sz="4000">
              <a:latin typeface="Anton"/>
              <a:ea typeface="Anton"/>
              <a:cs typeface="Anton"/>
              <a:sym typeface="Anto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6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99" name="Google Shape;499;p67"/>
          <p:cNvSpPr txBox="1"/>
          <p:nvPr/>
        </p:nvSpPr>
        <p:spPr>
          <a:xfrm>
            <a:off x="532350" y="1367125"/>
            <a:ext cx="8079300" cy="82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lang="en-GB" sz="1800">
                <a:solidFill>
                  <a:srgbClr val="24292E"/>
                </a:solidFill>
                <a:latin typeface="Helvetica Neue Light"/>
                <a:ea typeface="Helvetica Neue Light"/>
                <a:cs typeface="Helvetica Neue Light"/>
                <a:sym typeface="Helvetica Neue Light"/>
              </a:rPr>
              <a:t>Imaginemos que queremos que cambie su altura: debemos indicar </a:t>
            </a:r>
            <a:r>
              <a:rPr b="1" lang="en-GB" sz="1800">
                <a:solidFill>
                  <a:srgbClr val="24292E"/>
                </a:solidFill>
                <a:latin typeface="Helvetica Neue"/>
                <a:ea typeface="Helvetica Neue"/>
                <a:cs typeface="Helvetica Neue"/>
                <a:sym typeface="Helvetica Neue"/>
              </a:rPr>
              <a:t>qué propiedad</a:t>
            </a:r>
            <a:r>
              <a:rPr lang="en-GB" sz="1800">
                <a:solidFill>
                  <a:srgbClr val="24292E"/>
                </a:solidFill>
                <a:latin typeface="Helvetica Neue Light"/>
                <a:ea typeface="Helvetica Neue Light"/>
                <a:cs typeface="Helvetica Neue Light"/>
                <a:sym typeface="Helvetica Neue Light"/>
              </a:rPr>
              <a:t> queremos que se anime y </a:t>
            </a:r>
            <a:r>
              <a:rPr b="1" lang="en-GB" sz="1800">
                <a:solidFill>
                  <a:srgbClr val="24292E"/>
                </a:solidFill>
                <a:latin typeface="Helvetica Neue"/>
                <a:ea typeface="Helvetica Neue"/>
                <a:cs typeface="Helvetica Neue"/>
                <a:sym typeface="Helvetica Neue"/>
              </a:rPr>
              <a:t>por cuántos segundos</a:t>
            </a:r>
            <a:r>
              <a:rPr lang="en-GB" sz="1800">
                <a:solidFill>
                  <a:srgbClr val="24292E"/>
                </a:solidFill>
                <a:latin typeface="Helvetica Neue Light"/>
                <a:ea typeface="Helvetica Neue Light"/>
                <a:cs typeface="Helvetica Neue Light"/>
                <a:sym typeface="Helvetica Neue Light"/>
              </a:rPr>
              <a:t> (2 segundos). </a:t>
            </a:r>
            <a:endParaRPr sz="1800">
              <a:solidFill>
                <a:schemeClr val="dk1"/>
              </a:solidFill>
              <a:latin typeface="Helvetica Neue Light"/>
              <a:ea typeface="Helvetica Neue Light"/>
              <a:cs typeface="Helvetica Neue Light"/>
              <a:sym typeface="Helvetica Neue Light"/>
            </a:endParaRPr>
          </a:p>
        </p:txBody>
      </p:sp>
      <p:sp>
        <p:nvSpPr>
          <p:cNvPr id="500" name="Google Shape;500;p67"/>
          <p:cNvSpPr txBox="1"/>
          <p:nvPr/>
        </p:nvSpPr>
        <p:spPr>
          <a:xfrm>
            <a:off x="1077400" y="262675"/>
            <a:ext cx="7856400" cy="115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i="1" lang="en-GB" sz="4000">
                <a:latin typeface="Anton"/>
                <a:ea typeface="Anton"/>
                <a:cs typeface="Anton"/>
                <a:sym typeface="Anton"/>
              </a:rPr>
              <a:t>TRANSICIONES</a:t>
            </a:r>
            <a:endParaRPr i="1" sz="3800">
              <a:solidFill>
                <a:schemeClr val="dk1"/>
              </a:solidFill>
              <a:latin typeface="Anton"/>
              <a:ea typeface="Anton"/>
              <a:cs typeface="Anton"/>
              <a:sym typeface="Anton"/>
            </a:endParaRPr>
          </a:p>
        </p:txBody>
      </p:sp>
      <p:sp>
        <p:nvSpPr>
          <p:cNvPr id="501" name="Google Shape;501;p67"/>
          <p:cNvSpPr txBox="1"/>
          <p:nvPr/>
        </p:nvSpPr>
        <p:spPr>
          <a:xfrm>
            <a:off x="1362475" y="2264725"/>
            <a:ext cx="3476100" cy="27255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div</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height</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100px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transition</a:t>
            </a:r>
            <a:r>
              <a:rPr lang="en-GB">
                <a:solidFill>
                  <a:schemeClr val="dk1"/>
                </a:solidFill>
                <a:latin typeface="Consolas"/>
                <a:ea typeface="Consolas"/>
                <a:cs typeface="Consolas"/>
                <a:sym typeface="Consolas"/>
              </a:rPr>
              <a:t>: height </a:t>
            </a:r>
            <a:r>
              <a:rPr lang="en-GB">
                <a:solidFill>
                  <a:srgbClr val="09885A"/>
                </a:solidFill>
                <a:latin typeface="Consolas"/>
                <a:ea typeface="Consolas"/>
                <a:cs typeface="Consolas"/>
                <a:sym typeface="Consolas"/>
              </a:rPr>
              <a:t>2s</a:t>
            </a:r>
            <a:r>
              <a:rPr lang="en-GB">
                <a:solidFill>
                  <a:schemeClr val="dk1"/>
                </a:solidFill>
                <a:latin typeface="Consolas"/>
                <a:ea typeface="Consolas"/>
                <a:cs typeface="Consolas"/>
                <a:sym typeface="Consolas"/>
              </a:rPr>
              <a:t>;</a:t>
            </a:r>
            <a:br>
              <a:rPr lang="en-GB">
                <a:solidFill>
                  <a:schemeClr val="dk1"/>
                </a:solidFill>
                <a:latin typeface="Consolas"/>
                <a:ea typeface="Consolas"/>
                <a:cs typeface="Consolas"/>
                <a:sym typeface="Consolas"/>
              </a:rPr>
            </a:br>
            <a:r>
              <a:rPr lang="en-GB">
                <a:solidFill>
                  <a:schemeClr val="dk1"/>
                </a:solidFill>
                <a:latin typeface="Consolas"/>
                <a:ea typeface="Consolas"/>
                <a:cs typeface="Consolas"/>
                <a:sym typeface="Consolas"/>
              </a:rPr>
              <a:t>       </a:t>
            </a:r>
            <a:r>
              <a:rPr lang="en-GB">
                <a:solidFill>
                  <a:srgbClr val="008000"/>
                </a:solidFill>
                <a:latin typeface="Consolas"/>
                <a:ea typeface="Consolas"/>
                <a:cs typeface="Consolas"/>
                <a:sym typeface="Consolas"/>
              </a:rPr>
              <a:t>/* propiedad duración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div:hover</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height</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200px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600">
              <a:solidFill>
                <a:srgbClr val="3C78D8"/>
              </a:solidFill>
              <a:latin typeface="Consolas"/>
              <a:ea typeface="Consolas"/>
              <a:cs typeface="Consolas"/>
              <a:sym typeface="Consolas"/>
            </a:endParaRPr>
          </a:p>
        </p:txBody>
      </p:sp>
      <p:pic>
        <p:nvPicPr>
          <p:cNvPr id="502" name="Google Shape;502;p67"/>
          <p:cNvPicPr preferRelativeResize="0"/>
          <p:nvPr/>
        </p:nvPicPr>
        <p:blipFill>
          <a:blip r:embed="rId4">
            <a:alphaModFix/>
          </a:blip>
          <a:stretch>
            <a:fillRect/>
          </a:stretch>
        </p:blipFill>
        <p:spPr>
          <a:xfrm>
            <a:off x="5620850" y="2708875"/>
            <a:ext cx="1905000" cy="1562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08" name="Google Shape;508;p68"/>
          <p:cNvSpPr txBox="1"/>
          <p:nvPr/>
        </p:nvSpPr>
        <p:spPr>
          <a:xfrm>
            <a:off x="1077400" y="262675"/>
            <a:ext cx="7856400" cy="115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i="1" lang="en-GB" sz="4000">
                <a:latin typeface="Anton"/>
                <a:ea typeface="Anton"/>
                <a:cs typeface="Anton"/>
                <a:sym typeface="Anton"/>
              </a:rPr>
              <a:t>TRANSICIONES</a:t>
            </a:r>
            <a:endParaRPr i="1" sz="3800">
              <a:solidFill>
                <a:schemeClr val="dk1"/>
              </a:solidFill>
              <a:latin typeface="Anton"/>
              <a:ea typeface="Anton"/>
              <a:cs typeface="Anton"/>
              <a:sym typeface="Anton"/>
            </a:endParaRPr>
          </a:p>
        </p:txBody>
      </p:sp>
      <p:sp>
        <p:nvSpPr>
          <p:cNvPr id="509" name="Google Shape;509;p68"/>
          <p:cNvSpPr txBox="1"/>
          <p:nvPr/>
        </p:nvSpPr>
        <p:spPr>
          <a:xfrm>
            <a:off x="829075" y="2043975"/>
            <a:ext cx="3882600" cy="2671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div</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width</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100px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height</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100px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transition</a:t>
            </a:r>
            <a:r>
              <a:rPr lang="en-GB">
                <a:solidFill>
                  <a:schemeClr val="dk1"/>
                </a:solidFill>
                <a:latin typeface="Consolas"/>
                <a:ea typeface="Consolas"/>
                <a:cs typeface="Consolas"/>
                <a:sym typeface="Consolas"/>
              </a:rPr>
              <a:t>: height </a:t>
            </a:r>
            <a:r>
              <a:rPr lang="en-GB">
                <a:solidFill>
                  <a:srgbClr val="09885A"/>
                </a:solidFill>
                <a:latin typeface="Consolas"/>
                <a:ea typeface="Consolas"/>
                <a:cs typeface="Consolas"/>
                <a:sym typeface="Consolas"/>
              </a:rPr>
              <a:t>2s</a:t>
            </a:r>
            <a:r>
              <a:rPr lang="en-GB">
                <a:solidFill>
                  <a:schemeClr val="dk1"/>
                </a:solidFill>
                <a:latin typeface="Consolas"/>
                <a:ea typeface="Consolas"/>
                <a:cs typeface="Consolas"/>
                <a:sym typeface="Consolas"/>
              </a:rPr>
              <a:t>, width </a:t>
            </a:r>
            <a:r>
              <a:rPr lang="en-GB">
                <a:solidFill>
                  <a:srgbClr val="09885A"/>
                </a:solidFill>
                <a:latin typeface="Consolas"/>
                <a:ea typeface="Consolas"/>
                <a:cs typeface="Consolas"/>
                <a:sym typeface="Consolas"/>
              </a:rPr>
              <a:t>1s</a:t>
            </a:r>
            <a:r>
              <a:rPr lang="en-GB">
                <a:solidFill>
                  <a:schemeClr val="dk1"/>
                </a:solidFill>
                <a:latin typeface="Consolas"/>
                <a:ea typeface="Consolas"/>
                <a:cs typeface="Consolas"/>
                <a:sym typeface="Consolas"/>
              </a:rPr>
              <a:t>;       </a:t>
            </a:r>
            <a:endParaRPr>
              <a:solidFill>
                <a:srgbClr val="008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div:hover</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height</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200px</a:t>
            </a: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width</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200px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800000"/>
              </a:solidFill>
              <a:latin typeface="Consolas"/>
              <a:ea typeface="Consolas"/>
              <a:cs typeface="Consolas"/>
              <a:sym typeface="Consolas"/>
            </a:endParaRPr>
          </a:p>
        </p:txBody>
      </p:sp>
      <p:pic>
        <p:nvPicPr>
          <p:cNvPr id="510" name="Google Shape;510;p68"/>
          <p:cNvPicPr preferRelativeResize="0"/>
          <p:nvPr/>
        </p:nvPicPr>
        <p:blipFill>
          <a:blip r:embed="rId4">
            <a:alphaModFix/>
          </a:blip>
          <a:stretch>
            <a:fillRect/>
          </a:stretch>
        </p:blipFill>
        <p:spPr>
          <a:xfrm>
            <a:off x="5325450" y="2427075"/>
            <a:ext cx="3429000" cy="1905000"/>
          </a:xfrm>
          <a:prstGeom prst="rect">
            <a:avLst/>
          </a:prstGeom>
          <a:noFill/>
          <a:ln>
            <a:noFill/>
          </a:ln>
        </p:spPr>
      </p:pic>
      <p:sp>
        <p:nvSpPr>
          <p:cNvPr id="511" name="Google Shape;511;p68"/>
          <p:cNvSpPr txBox="1"/>
          <p:nvPr/>
        </p:nvSpPr>
        <p:spPr>
          <a:xfrm>
            <a:off x="0" y="1482800"/>
            <a:ext cx="91440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Helvetica Neue Light"/>
                <a:ea typeface="Helvetica Neue Light"/>
                <a:cs typeface="Helvetica Neue Light"/>
                <a:sym typeface="Helvetica Neue Light"/>
              </a:rPr>
              <a:t>También se puede especificar más de una propiedad:</a:t>
            </a:r>
            <a:endParaRPr sz="1800">
              <a:latin typeface="Helvetica Neue Light"/>
              <a:ea typeface="Helvetica Neue Light"/>
              <a:cs typeface="Helvetica Neue Light"/>
              <a:sym typeface="Helvetica Neue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6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17" name="Google Shape;517;p69"/>
          <p:cNvSpPr txBox="1"/>
          <p:nvPr/>
        </p:nvSpPr>
        <p:spPr>
          <a:xfrm>
            <a:off x="1077400" y="262675"/>
            <a:ext cx="7856400" cy="115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i="1" lang="en-GB" sz="4000">
                <a:latin typeface="Anton"/>
                <a:ea typeface="Anton"/>
                <a:cs typeface="Anton"/>
                <a:sym typeface="Anton"/>
              </a:rPr>
              <a:t>TRANSICIONES</a:t>
            </a:r>
            <a:endParaRPr i="1" sz="3800">
              <a:solidFill>
                <a:schemeClr val="dk1"/>
              </a:solidFill>
              <a:latin typeface="Anton"/>
              <a:ea typeface="Anton"/>
              <a:cs typeface="Anton"/>
              <a:sym typeface="Anton"/>
            </a:endParaRPr>
          </a:p>
        </p:txBody>
      </p:sp>
      <p:sp>
        <p:nvSpPr>
          <p:cNvPr id="518" name="Google Shape;518;p69"/>
          <p:cNvSpPr txBox="1"/>
          <p:nvPr/>
        </p:nvSpPr>
        <p:spPr>
          <a:xfrm>
            <a:off x="829075" y="1721900"/>
            <a:ext cx="3882600" cy="29931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div</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width</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100px</a:t>
            </a: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height</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100px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transition</a:t>
            </a:r>
            <a:r>
              <a:rPr lang="en-GB">
                <a:solidFill>
                  <a:schemeClr val="dk1"/>
                </a:solidFill>
                <a:latin typeface="Consolas"/>
                <a:ea typeface="Consolas"/>
                <a:cs typeface="Consolas"/>
                <a:sym typeface="Consolas"/>
              </a:rPr>
              <a:t>: all </a:t>
            </a:r>
            <a:r>
              <a:rPr lang="en-GB">
                <a:solidFill>
                  <a:srgbClr val="09885A"/>
                </a:solidFill>
                <a:latin typeface="Consolas"/>
                <a:ea typeface="Consolas"/>
                <a:cs typeface="Consolas"/>
                <a:sym typeface="Consolas"/>
              </a:rPr>
              <a:t>2s</a:t>
            </a:r>
            <a:r>
              <a:rPr lang="en-GB">
                <a:solidFill>
                  <a:schemeClr val="dk1"/>
                </a:solidFill>
                <a:latin typeface="Consolas"/>
                <a:ea typeface="Consolas"/>
                <a:cs typeface="Consolas"/>
                <a:sym typeface="Consolas"/>
              </a:rPr>
              <a:t>;       </a:t>
            </a:r>
            <a:endParaRPr>
              <a:solidFill>
                <a:srgbClr val="008000"/>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div:hover</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height</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200px</a:t>
            </a:r>
            <a:r>
              <a:rPr lang="en-GB">
                <a:solidFill>
                  <a:schemeClr val="dk1"/>
                </a:solidFill>
                <a:latin typeface="Consolas"/>
                <a:ea typeface="Consolas"/>
                <a:cs typeface="Consolas"/>
                <a:sym typeface="Consolas"/>
              </a:rPr>
              <a:t>;</a:t>
            </a: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width</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200px</a:t>
            </a:r>
            <a:r>
              <a:rPr lang="en-GB">
                <a:solidFill>
                  <a:schemeClr val="dk1"/>
                </a:solidFill>
                <a:latin typeface="Consolas"/>
                <a:ea typeface="Consolas"/>
                <a:cs typeface="Consolas"/>
                <a:sym typeface="Consolas"/>
              </a:rPr>
              <a:t>;</a:t>
            </a:r>
            <a:br>
              <a:rPr lang="en-GB">
                <a:solidFill>
                  <a:schemeClr val="dk1"/>
                </a:solidFill>
                <a:latin typeface="Consolas"/>
                <a:ea typeface="Consolas"/>
                <a:cs typeface="Consolas"/>
                <a:sym typeface="Consolas"/>
              </a:rPr>
            </a:b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padding</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20px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background-color</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cyan</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800000"/>
              </a:solidFill>
              <a:latin typeface="Consolas"/>
              <a:ea typeface="Consolas"/>
              <a:cs typeface="Consolas"/>
              <a:sym typeface="Consolas"/>
            </a:endParaRPr>
          </a:p>
        </p:txBody>
      </p:sp>
      <p:sp>
        <p:nvSpPr>
          <p:cNvPr id="519" name="Google Shape;519;p69"/>
          <p:cNvSpPr txBox="1"/>
          <p:nvPr/>
        </p:nvSpPr>
        <p:spPr>
          <a:xfrm>
            <a:off x="4711675" y="1683750"/>
            <a:ext cx="4432200" cy="8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chemeClr val="dk1"/>
                </a:solidFill>
                <a:latin typeface="Helvetica Neue Light"/>
                <a:ea typeface="Helvetica Neue Light"/>
                <a:cs typeface="Helvetica Neue Light"/>
                <a:sym typeface="Helvetica Neue Light"/>
              </a:rPr>
              <a:t>Aplicar transición </a:t>
            </a:r>
            <a:r>
              <a:rPr b="1" lang="en-GB" sz="1800">
                <a:solidFill>
                  <a:schemeClr val="dk1"/>
                </a:solidFill>
                <a:latin typeface="Helvetica Neue"/>
                <a:ea typeface="Helvetica Neue"/>
                <a:cs typeface="Helvetica Neue"/>
                <a:sym typeface="Helvetica Neue"/>
              </a:rPr>
              <a:t>a toda propiedad </a:t>
            </a:r>
            <a:r>
              <a:rPr lang="en-GB" sz="1800">
                <a:solidFill>
                  <a:schemeClr val="dk1"/>
                </a:solidFill>
                <a:latin typeface="Helvetica Neue Light"/>
                <a:ea typeface="Helvetica Neue Light"/>
                <a:cs typeface="Helvetica Neue Light"/>
                <a:sym typeface="Helvetica Neue Light"/>
              </a:rPr>
              <a:t>que haya variado:</a:t>
            </a:r>
            <a:endParaRPr sz="1800">
              <a:latin typeface="Helvetica Neue Light"/>
              <a:ea typeface="Helvetica Neue Light"/>
              <a:cs typeface="Helvetica Neue Light"/>
              <a:sym typeface="Helvetica Neue Light"/>
            </a:endParaRPr>
          </a:p>
        </p:txBody>
      </p:sp>
      <p:pic>
        <p:nvPicPr>
          <p:cNvPr id="520" name="Google Shape;520;p69"/>
          <p:cNvPicPr preferRelativeResize="0"/>
          <p:nvPr/>
        </p:nvPicPr>
        <p:blipFill>
          <a:blip r:embed="rId4">
            <a:alphaModFix/>
          </a:blip>
          <a:stretch>
            <a:fillRect/>
          </a:stretch>
        </p:blipFill>
        <p:spPr>
          <a:xfrm>
            <a:off x="5300325" y="2698950"/>
            <a:ext cx="3254895" cy="18082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70"/>
          <p:cNvPicPr preferRelativeResize="0"/>
          <p:nvPr/>
        </p:nvPicPr>
        <p:blipFill>
          <a:blip r:embed="rId3">
            <a:alphaModFix/>
          </a:blip>
          <a:stretch>
            <a:fillRect/>
          </a:stretch>
        </p:blipFill>
        <p:spPr>
          <a:xfrm>
            <a:off x="5443425" y="3618700"/>
            <a:ext cx="3105150" cy="1371600"/>
          </a:xfrm>
          <a:prstGeom prst="rect">
            <a:avLst/>
          </a:prstGeom>
          <a:noFill/>
          <a:ln>
            <a:noFill/>
          </a:ln>
        </p:spPr>
      </p:pic>
      <p:pic>
        <p:nvPicPr>
          <p:cNvPr id="526" name="Google Shape;526;p70"/>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527" name="Google Shape;527;p70"/>
          <p:cNvSpPr txBox="1"/>
          <p:nvPr/>
        </p:nvSpPr>
        <p:spPr>
          <a:xfrm>
            <a:off x="1077400" y="262675"/>
            <a:ext cx="7856400" cy="11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TRANSICIONES</a:t>
            </a:r>
            <a:endParaRPr i="1" sz="3800">
              <a:solidFill>
                <a:schemeClr val="dk1"/>
              </a:solidFill>
              <a:latin typeface="Anton"/>
              <a:ea typeface="Anton"/>
              <a:cs typeface="Anton"/>
              <a:sym typeface="Anton"/>
            </a:endParaRPr>
          </a:p>
        </p:txBody>
      </p:sp>
      <p:sp>
        <p:nvSpPr>
          <p:cNvPr id="528" name="Google Shape;528;p70"/>
          <p:cNvSpPr txBox="1"/>
          <p:nvPr/>
        </p:nvSpPr>
        <p:spPr>
          <a:xfrm>
            <a:off x="910925" y="1683750"/>
            <a:ext cx="3882600" cy="29931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input</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width</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100px</a:t>
            </a: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height</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100px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transition</a:t>
            </a:r>
            <a:r>
              <a:rPr lang="en-GB">
                <a:solidFill>
                  <a:schemeClr val="dk1"/>
                </a:solidFill>
                <a:latin typeface="Consolas"/>
                <a:ea typeface="Consolas"/>
                <a:cs typeface="Consolas"/>
                <a:sym typeface="Consolas"/>
              </a:rPr>
              <a:t>: all </a:t>
            </a:r>
            <a:r>
              <a:rPr lang="en-GB">
                <a:solidFill>
                  <a:srgbClr val="09885A"/>
                </a:solidFill>
                <a:latin typeface="Consolas"/>
                <a:ea typeface="Consolas"/>
                <a:cs typeface="Consolas"/>
                <a:sym typeface="Consolas"/>
              </a:rPr>
              <a:t>2s</a:t>
            </a:r>
            <a:r>
              <a:rPr lang="en-GB">
                <a:solidFill>
                  <a:schemeClr val="dk1"/>
                </a:solidFill>
                <a:latin typeface="Consolas"/>
                <a:ea typeface="Consolas"/>
                <a:cs typeface="Consolas"/>
                <a:sym typeface="Consolas"/>
              </a:rPr>
              <a:t>;       </a:t>
            </a:r>
            <a:endParaRPr>
              <a:solidFill>
                <a:srgbClr val="008000"/>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input</a:t>
            </a:r>
            <a:r>
              <a:rPr lang="en-GB">
                <a:solidFill>
                  <a:srgbClr val="800000"/>
                </a:solidFill>
                <a:latin typeface="Consolas"/>
                <a:ea typeface="Consolas"/>
                <a:cs typeface="Consolas"/>
                <a:sym typeface="Consolas"/>
              </a:rPr>
              <a:t>:focus</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width</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200px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font-size</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24px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800000"/>
              </a:solidFill>
              <a:latin typeface="Consolas"/>
              <a:ea typeface="Consolas"/>
              <a:cs typeface="Consolas"/>
              <a:sym typeface="Consolas"/>
            </a:endParaRPr>
          </a:p>
        </p:txBody>
      </p:sp>
      <p:sp>
        <p:nvSpPr>
          <p:cNvPr id="529" name="Google Shape;529;p70"/>
          <p:cNvSpPr txBox="1"/>
          <p:nvPr/>
        </p:nvSpPr>
        <p:spPr>
          <a:xfrm>
            <a:off x="4711800" y="447500"/>
            <a:ext cx="4432200" cy="25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chemeClr val="dk1"/>
                </a:solidFill>
                <a:highlight>
                  <a:srgbClr val="E0FF00"/>
                </a:highlight>
                <a:latin typeface="Helvetica Neue Light"/>
                <a:ea typeface="Helvetica Neue Light"/>
                <a:cs typeface="Helvetica Neue Light"/>
                <a:sym typeface="Helvetica Neue Light"/>
              </a:rPr>
              <a:t>¿Sólo con la propiedad “</a:t>
            </a:r>
            <a:r>
              <a:rPr b="1" lang="en-GB" sz="1800">
                <a:solidFill>
                  <a:schemeClr val="dk1"/>
                </a:solidFill>
                <a:highlight>
                  <a:srgbClr val="E0FF00"/>
                </a:highlight>
                <a:latin typeface="Helvetica Neue"/>
                <a:ea typeface="Helvetica Neue"/>
                <a:cs typeface="Helvetica Neue"/>
                <a:sym typeface="Helvetica Neue"/>
              </a:rPr>
              <a:t>:hover</a:t>
            </a:r>
            <a:r>
              <a:rPr lang="en-GB" sz="1800">
                <a:solidFill>
                  <a:schemeClr val="dk1"/>
                </a:solidFill>
                <a:highlight>
                  <a:srgbClr val="E0FF00"/>
                </a:highlight>
                <a:latin typeface="Helvetica Neue Light"/>
                <a:ea typeface="Helvetica Neue Light"/>
                <a:cs typeface="Helvetica Neue Light"/>
                <a:sym typeface="Helvetica Neue Light"/>
              </a:rPr>
              <a:t>” funciona?</a:t>
            </a:r>
            <a:r>
              <a:rPr lang="en-GB" sz="1800">
                <a:solidFill>
                  <a:schemeClr val="dk1"/>
                </a:solidFill>
                <a:highlight>
                  <a:srgbClr val="FFFF00"/>
                </a:highlight>
                <a:latin typeface="Helvetica Neue Light"/>
                <a:ea typeface="Helvetica Neue Light"/>
                <a:cs typeface="Helvetica Neue Light"/>
                <a:sym typeface="Helvetica Neue Light"/>
              </a:rPr>
              <a:t> </a:t>
            </a:r>
            <a:br>
              <a:rPr lang="en-GB" sz="1800">
                <a:solidFill>
                  <a:schemeClr val="dk1"/>
                </a:solidFill>
                <a:highlight>
                  <a:srgbClr val="FFFF00"/>
                </a:highlight>
                <a:latin typeface="Helvetica Neue Light"/>
                <a:ea typeface="Helvetica Neue Light"/>
                <a:cs typeface="Helvetica Neue Light"/>
                <a:sym typeface="Helvetica Neue Light"/>
              </a:rPr>
            </a:br>
            <a:endParaRPr sz="1800">
              <a:solidFill>
                <a:schemeClr val="dk1"/>
              </a:solidFill>
              <a:highlight>
                <a:srgbClr val="FFFF00"/>
              </a:highlight>
              <a:latin typeface="Helvetica Neue Light"/>
              <a:ea typeface="Helvetica Neue Light"/>
              <a:cs typeface="Helvetica Neue Light"/>
              <a:sym typeface="Helvetica Neue Light"/>
            </a:endParaRPr>
          </a:p>
          <a:p>
            <a:pPr indent="0" lvl="0" marL="0" rtl="0" algn="ctr">
              <a:spcBef>
                <a:spcPts val="0"/>
              </a:spcBef>
              <a:spcAft>
                <a:spcPts val="0"/>
              </a:spcAft>
              <a:buNone/>
            </a:pPr>
            <a:r>
              <a:rPr lang="en-GB" sz="1800">
                <a:solidFill>
                  <a:schemeClr val="dk1"/>
                </a:solidFill>
                <a:latin typeface="Helvetica Neue Light"/>
                <a:ea typeface="Helvetica Neue Light"/>
                <a:cs typeface="Helvetica Neue Light"/>
                <a:sym typeface="Helvetica Neue Light"/>
              </a:rPr>
              <a:t>No, también lo hace con cualquier propiedad del elemento que aplique cambios en él. </a:t>
            </a:r>
            <a:endParaRPr sz="1800">
              <a:solidFill>
                <a:schemeClr val="dk1"/>
              </a:solidFill>
              <a:latin typeface="Helvetica Neue Light"/>
              <a:ea typeface="Helvetica Neue Light"/>
              <a:cs typeface="Helvetica Neue Light"/>
              <a:sym typeface="Helvetica Neue Light"/>
            </a:endParaRPr>
          </a:p>
          <a:p>
            <a:pPr indent="0" lvl="0" marL="0" rtl="0" algn="ctr">
              <a:spcBef>
                <a:spcPts val="0"/>
              </a:spcBef>
              <a:spcAft>
                <a:spcPts val="0"/>
              </a:spcAft>
              <a:buNone/>
            </a:pPr>
            <a:r>
              <a:rPr lang="en-GB" sz="1800">
                <a:solidFill>
                  <a:schemeClr val="dk1"/>
                </a:solidFill>
                <a:latin typeface="Helvetica Neue Light"/>
                <a:ea typeface="Helvetica Neue Light"/>
                <a:cs typeface="Helvetica Neue Light"/>
                <a:sym typeface="Helvetica Neue Light"/>
              </a:rPr>
              <a:t>Por ejemplo con la propiedad </a:t>
            </a:r>
            <a:r>
              <a:rPr i="1" lang="en-GB" sz="1800">
                <a:solidFill>
                  <a:schemeClr val="dk1"/>
                </a:solidFill>
                <a:highlight>
                  <a:srgbClr val="E0FF00"/>
                </a:highlight>
                <a:latin typeface="Helvetica Neue Light"/>
                <a:ea typeface="Helvetica Neue Light"/>
                <a:cs typeface="Helvetica Neue Light"/>
                <a:sym typeface="Helvetica Neue Light"/>
              </a:rPr>
              <a:t>focus</a:t>
            </a:r>
            <a:r>
              <a:rPr lang="en-GB" sz="1800">
                <a:solidFill>
                  <a:schemeClr val="dk1"/>
                </a:solidFill>
                <a:latin typeface="Helvetica Neue Light"/>
                <a:ea typeface="Helvetica Neue Light"/>
                <a:cs typeface="Helvetica Neue Light"/>
                <a:sym typeface="Helvetica Neue Light"/>
              </a:rPr>
              <a:t>, la cual indica que el elemento tiene el foco. Generalmente se activa cuando el usuario hace clic, toca un elemento o lo selecciona con la tecla "Tab" del teclado.</a:t>
            </a:r>
            <a:endParaRPr sz="18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71"/>
          <p:cNvPicPr preferRelativeResize="0"/>
          <p:nvPr/>
        </p:nvPicPr>
        <p:blipFill>
          <a:blip r:embed="rId3">
            <a:alphaModFix/>
          </a:blip>
          <a:stretch>
            <a:fillRect/>
          </a:stretch>
        </p:blipFill>
        <p:spPr>
          <a:xfrm>
            <a:off x="6272725" y="2095592"/>
            <a:ext cx="2571125" cy="1739015"/>
          </a:xfrm>
          <a:prstGeom prst="rect">
            <a:avLst/>
          </a:prstGeom>
          <a:noFill/>
          <a:ln>
            <a:noFill/>
          </a:ln>
        </p:spPr>
      </p:pic>
      <p:pic>
        <p:nvPicPr>
          <p:cNvPr id="535" name="Google Shape;535;p71"/>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536" name="Google Shape;536;p71"/>
          <p:cNvSpPr txBox="1"/>
          <p:nvPr/>
        </p:nvSpPr>
        <p:spPr>
          <a:xfrm>
            <a:off x="1053147" y="572765"/>
            <a:ext cx="62379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4000">
                <a:latin typeface="Anton"/>
                <a:ea typeface="Anton"/>
                <a:cs typeface="Anton"/>
                <a:sym typeface="Anton"/>
              </a:rPr>
              <a:t>¿RECUERDAN EL EJEMPLO?</a:t>
            </a:r>
            <a:endParaRPr i="1" sz="4000">
              <a:latin typeface="Anton"/>
              <a:ea typeface="Anton"/>
              <a:cs typeface="Anton"/>
              <a:sym typeface="Anton"/>
            </a:endParaRPr>
          </a:p>
        </p:txBody>
      </p:sp>
      <p:pic>
        <p:nvPicPr>
          <p:cNvPr id="537" name="Google Shape;537;p71"/>
          <p:cNvPicPr preferRelativeResize="0"/>
          <p:nvPr/>
        </p:nvPicPr>
        <p:blipFill>
          <a:blip r:embed="rId5">
            <a:alphaModFix/>
          </a:blip>
          <a:stretch>
            <a:fillRect/>
          </a:stretch>
        </p:blipFill>
        <p:spPr>
          <a:xfrm rot="793560">
            <a:off x="6407632" y="418561"/>
            <a:ext cx="1415813" cy="1006237"/>
          </a:xfrm>
          <a:prstGeom prst="rect">
            <a:avLst/>
          </a:prstGeom>
          <a:noFill/>
          <a:ln>
            <a:noFill/>
          </a:ln>
        </p:spPr>
      </p:pic>
      <p:sp>
        <p:nvSpPr>
          <p:cNvPr id="538" name="Google Shape;538;p71"/>
          <p:cNvSpPr txBox="1"/>
          <p:nvPr/>
        </p:nvSpPr>
        <p:spPr>
          <a:xfrm>
            <a:off x="748350" y="1710850"/>
            <a:ext cx="5520600" cy="3227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div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  </a:t>
            </a:r>
            <a:r>
              <a:rPr lang="en-GB">
                <a:solidFill>
                  <a:srgbClr val="FF0000"/>
                </a:solidFill>
                <a:latin typeface="Consolas"/>
                <a:ea typeface="Consolas"/>
                <a:cs typeface="Consolas"/>
                <a:sym typeface="Consolas"/>
              </a:rPr>
              <a:t>width</a:t>
            </a:r>
            <a:r>
              <a:rPr lang="en-GB">
                <a:solidFill>
                  <a:srgbClr val="800000"/>
                </a:solidFill>
                <a:latin typeface="Consolas"/>
                <a:ea typeface="Consolas"/>
                <a:cs typeface="Consolas"/>
                <a:sym typeface="Consolas"/>
              </a:rPr>
              <a:t>: </a:t>
            </a:r>
            <a:r>
              <a:rPr lang="en-GB">
                <a:solidFill>
                  <a:srgbClr val="0000FF"/>
                </a:solidFill>
                <a:latin typeface="Consolas"/>
                <a:ea typeface="Consolas"/>
                <a:cs typeface="Consolas"/>
                <a:sym typeface="Consolas"/>
              </a:rPr>
              <a:t>100px</a:t>
            </a:r>
            <a:r>
              <a:rPr lang="en-GB">
                <a:solidFill>
                  <a:srgbClr val="800000"/>
                </a:solidFill>
                <a:latin typeface="Consolas"/>
                <a:ea typeface="Consolas"/>
                <a:cs typeface="Consolas"/>
                <a:sym typeface="Consolas"/>
              </a:rPr>
              <a: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  </a:t>
            </a:r>
            <a:r>
              <a:rPr lang="en-GB">
                <a:solidFill>
                  <a:srgbClr val="FF0000"/>
                </a:solidFill>
                <a:latin typeface="Consolas"/>
                <a:ea typeface="Consolas"/>
                <a:cs typeface="Consolas"/>
                <a:sym typeface="Consolas"/>
              </a:rPr>
              <a:t>height</a:t>
            </a:r>
            <a:r>
              <a:rPr lang="en-GB">
                <a:solidFill>
                  <a:srgbClr val="800000"/>
                </a:solidFill>
                <a:latin typeface="Consolas"/>
                <a:ea typeface="Consolas"/>
                <a:cs typeface="Consolas"/>
                <a:sym typeface="Consolas"/>
              </a:rPr>
              <a:t>: </a:t>
            </a:r>
            <a:r>
              <a:rPr lang="en-GB">
                <a:solidFill>
                  <a:srgbClr val="0000FF"/>
                </a:solidFill>
                <a:latin typeface="Consolas"/>
                <a:ea typeface="Consolas"/>
                <a:cs typeface="Consolas"/>
                <a:sym typeface="Consolas"/>
              </a:rPr>
              <a:t>100px</a:t>
            </a:r>
            <a:r>
              <a:rPr lang="en-GB">
                <a:solidFill>
                  <a:srgbClr val="800000"/>
                </a:solidFill>
                <a:latin typeface="Consolas"/>
                <a:ea typeface="Consolas"/>
                <a:cs typeface="Consolas"/>
                <a:sym typeface="Consolas"/>
              </a:rPr>
              <a: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  </a:t>
            </a:r>
            <a:r>
              <a:rPr lang="en-GB">
                <a:solidFill>
                  <a:srgbClr val="FF0000"/>
                </a:solidFill>
                <a:latin typeface="Consolas"/>
                <a:ea typeface="Consolas"/>
                <a:cs typeface="Consolas"/>
                <a:sym typeface="Consolas"/>
              </a:rPr>
              <a:t>background-color</a:t>
            </a:r>
            <a:r>
              <a:rPr lang="en-GB">
                <a:solidFill>
                  <a:srgbClr val="800000"/>
                </a:solidFill>
                <a:latin typeface="Consolas"/>
                <a:ea typeface="Consolas"/>
                <a:cs typeface="Consolas"/>
                <a:sym typeface="Consolas"/>
              </a:rPr>
              <a:t>: </a:t>
            </a:r>
            <a:r>
              <a:rPr lang="en-GB">
                <a:solidFill>
                  <a:srgbClr val="0000FF"/>
                </a:solidFill>
                <a:latin typeface="Consolas"/>
                <a:ea typeface="Consolas"/>
                <a:cs typeface="Consolas"/>
                <a:sym typeface="Consolas"/>
              </a:rPr>
              <a:t>rgba</a:t>
            </a:r>
            <a:r>
              <a:rPr lang="en-GB">
                <a:solidFill>
                  <a:srgbClr val="800000"/>
                </a:solidFill>
                <a:latin typeface="Consolas"/>
                <a:ea typeface="Consolas"/>
                <a:cs typeface="Consolas"/>
                <a:sym typeface="Consolas"/>
              </a:rPr>
              <a:t>(255,0,0,0.9);</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  </a:t>
            </a:r>
            <a:r>
              <a:rPr lang="en-GB">
                <a:solidFill>
                  <a:srgbClr val="FF0000"/>
                </a:solidFill>
                <a:latin typeface="Consolas"/>
                <a:ea typeface="Consolas"/>
                <a:cs typeface="Consolas"/>
                <a:sym typeface="Consolas"/>
              </a:rPr>
              <a:t>border</a:t>
            </a:r>
            <a:r>
              <a:rPr lang="en-GB">
                <a:solidFill>
                  <a:srgbClr val="800000"/>
                </a:solidFill>
                <a:latin typeface="Consolas"/>
                <a:ea typeface="Consolas"/>
                <a:cs typeface="Consolas"/>
                <a:sym typeface="Consolas"/>
              </a:rPr>
              <a:t>: </a:t>
            </a:r>
            <a:r>
              <a:rPr lang="en-GB">
                <a:solidFill>
                  <a:srgbClr val="0000FF"/>
                </a:solidFill>
                <a:latin typeface="Consolas"/>
                <a:ea typeface="Consolas"/>
                <a:cs typeface="Consolas"/>
                <a:sym typeface="Consolas"/>
              </a:rPr>
              <a:t>solid</a:t>
            </a:r>
            <a:r>
              <a:rPr lang="en-GB">
                <a:solidFill>
                  <a:srgbClr val="800000"/>
                </a:solidFill>
                <a:latin typeface="Consolas"/>
                <a:ea typeface="Consolas"/>
                <a:cs typeface="Consolas"/>
                <a:sym typeface="Consolas"/>
              </a:rPr>
              <a:t> 1px;</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a:t>
            </a:r>
            <a:r>
              <a:rPr lang="en-GB">
                <a:solidFill>
                  <a:srgbClr val="800000"/>
                </a:solidFill>
                <a:latin typeface="Consolas"/>
                <a:ea typeface="Consolas"/>
                <a:cs typeface="Consolas"/>
                <a:sym typeface="Consolas"/>
              </a:rPr>
              <a:t>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div:</a:t>
            </a:r>
            <a:r>
              <a:rPr lang="en-GB">
                <a:solidFill>
                  <a:srgbClr val="0000FF"/>
                </a:solidFill>
                <a:latin typeface="Consolas"/>
                <a:ea typeface="Consolas"/>
                <a:cs typeface="Consolas"/>
                <a:sym typeface="Consolas"/>
              </a:rPr>
              <a:t>hover</a:t>
            </a:r>
            <a:r>
              <a:rPr lang="en-GB">
                <a:solidFill>
                  <a:srgbClr val="800000"/>
                </a:solidFill>
                <a:latin typeface="Consolas"/>
                <a:ea typeface="Consolas"/>
                <a:cs typeface="Consolas"/>
                <a:sym typeface="Consolas"/>
              </a:rPr>
              <a:t>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   </a:t>
            </a:r>
            <a:r>
              <a:rPr lang="en-GB">
                <a:solidFill>
                  <a:srgbClr val="FF0000"/>
                </a:solidFill>
                <a:latin typeface="Consolas"/>
                <a:ea typeface="Consolas"/>
                <a:cs typeface="Consolas"/>
                <a:sym typeface="Consolas"/>
              </a:rPr>
              <a:t>padding</a:t>
            </a:r>
            <a:r>
              <a:rPr lang="en-GB">
                <a:solidFill>
                  <a:srgbClr val="800000"/>
                </a:solidFill>
                <a:latin typeface="Consolas"/>
                <a:ea typeface="Consolas"/>
                <a:cs typeface="Consolas"/>
                <a:sym typeface="Consolas"/>
              </a:rPr>
              <a:t>: </a:t>
            </a:r>
            <a:r>
              <a:rPr lang="en-GB">
                <a:solidFill>
                  <a:srgbClr val="0000FF"/>
                </a:solidFill>
                <a:latin typeface="Consolas"/>
                <a:ea typeface="Consolas"/>
                <a:cs typeface="Consolas"/>
                <a:sym typeface="Consolas"/>
              </a:rPr>
              <a:t>20px</a:t>
            </a:r>
            <a:r>
              <a:rPr lang="en-GB">
                <a:solidFill>
                  <a:srgbClr val="800000"/>
                </a:solidFill>
                <a:latin typeface="Consolas"/>
                <a:ea typeface="Consolas"/>
                <a:cs typeface="Consolas"/>
                <a:sym typeface="Consolas"/>
              </a:rPr>
              <a: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   </a:t>
            </a:r>
            <a:r>
              <a:rPr lang="en-GB">
                <a:solidFill>
                  <a:srgbClr val="FF0000"/>
                </a:solidFill>
                <a:latin typeface="Consolas"/>
                <a:ea typeface="Consolas"/>
                <a:cs typeface="Consolas"/>
                <a:sym typeface="Consolas"/>
              </a:rPr>
              <a:t>transform</a:t>
            </a:r>
            <a:r>
              <a:rPr lang="en-GB">
                <a:solidFill>
                  <a:srgbClr val="800000"/>
                </a:solidFill>
                <a:latin typeface="Consolas"/>
                <a:ea typeface="Consolas"/>
                <a:cs typeface="Consolas"/>
                <a:sym typeface="Consolas"/>
              </a:rPr>
              <a:t>: </a:t>
            </a:r>
            <a:r>
              <a:rPr lang="en-GB">
                <a:solidFill>
                  <a:srgbClr val="0000FF"/>
                </a:solidFill>
                <a:latin typeface="Consolas"/>
                <a:ea typeface="Consolas"/>
                <a:cs typeface="Consolas"/>
                <a:sym typeface="Consolas"/>
              </a:rPr>
              <a:t>skewY</a:t>
            </a:r>
            <a:r>
              <a:rPr lang="en-GB">
                <a:solidFill>
                  <a:srgbClr val="800000"/>
                </a:solidFill>
                <a:latin typeface="Consolas"/>
                <a:ea typeface="Consolas"/>
                <a:cs typeface="Consolas"/>
                <a:sym typeface="Consolas"/>
              </a:rPr>
              <a:t>(25deg)</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800000"/>
              </a:solidFill>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3C78D8"/>
              </a:solidFill>
              <a:latin typeface="Consolas"/>
              <a:ea typeface="Consolas"/>
              <a:cs typeface="Consolas"/>
              <a:sym typeface="Consolas"/>
            </a:endParaRPr>
          </a:p>
        </p:txBody>
      </p:sp>
      <p:sp>
        <p:nvSpPr>
          <p:cNvPr id="539" name="Google Shape;539;p71"/>
          <p:cNvSpPr txBox="1"/>
          <p:nvPr/>
        </p:nvSpPr>
        <p:spPr>
          <a:xfrm>
            <a:off x="2362625" y="1175550"/>
            <a:ext cx="31083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latin typeface="Anton"/>
                <a:ea typeface="Anton"/>
                <a:cs typeface="Anton"/>
                <a:sym typeface="Anton"/>
              </a:rPr>
              <a:t>Ahora lo t</a:t>
            </a:r>
            <a:r>
              <a:rPr lang="en-GB" sz="2100">
                <a:latin typeface="Anton"/>
                <a:ea typeface="Anton"/>
                <a:cs typeface="Anton"/>
                <a:sym typeface="Anton"/>
              </a:rPr>
              <a:t>ransformamos</a:t>
            </a:r>
            <a:r>
              <a:rPr lang="en-GB" sz="2100">
                <a:latin typeface="Anton"/>
                <a:ea typeface="Anton"/>
                <a:cs typeface="Anton"/>
                <a:sym typeface="Anton"/>
              </a:rPr>
              <a:t>...</a:t>
            </a:r>
            <a:endParaRPr sz="2100">
              <a:latin typeface="Anton"/>
              <a:ea typeface="Anton"/>
              <a:cs typeface="Anton"/>
              <a:sym typeface="Anto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3" name="Shape 543"/>
        <p:cNvGrpSpPr/>
        <p:nvPr/>
      </p:nvGrpSpPr>
      <p:grpSpPr>
        <a:xfrm>
          <a:off x="0" y="0"/>
          <a:ext cx="0" cy="0"/>
          <a:chOff x="0" y="0"/>
          <a:chExt cx="0" cy="0"/>
        </a:xfrm>
      </p:grpSpPr>
      <p:sp>
        <p:nvSpPr>
          <p:cNvPr id="544" name="Google Shape;544;p72"/>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ANIMACIONES</a:t>
            </a:r>
            <a:endParaRPr i="1" sz="3600">
              <a:solidFill>
                <a:srgbClr val="E0FF00"/>
              </a:solidFill>
              <a:latin typeface="Anton"/>
              <a:ea typeface="Anton"/>
              <a:cs typeface="Anton"/>
              <a:sym typeface="Anto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7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50" name="Google Shape;550;p73"/>
          <p:cNvPicPr preferRelativeResize="0"/>
          <p:nvPr/>
        </p:nvPicPr>
        <p:blipFill>
          <a:blip r:embed="rId4">
            <a:alphaModFix/>
          </a:blip>
          <a:stretch>
            <a:fillRect/>
          </a:stretch>
        </p:blipFill>
        <p:spPr>
          <a:xfrm>
            <a:off x="1567825" y="660888"/>
            <a:ext cx="5191125" cy="38957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54" name="Shape 554"/>
        <p:cNvGrpSpPr/>
        <p:nvPr/>
      </p:nvGrpSpPr>
      <p:grpSpPr>
        <a:xfrm>
          <a:off x="0" y="0"/>
          <a:ext cx="0" cy="0"/>
          <a:chOff x="0" y="0"/>
          <a:chExt cx="0" cy="0"/>
        </a:xfrm>
      </p:grpSpPr>
      <p:pic>
        <p:nvPicPr>
          <p:cNvPr id="555" name="Google Shape;555;p7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56" name="Google Shape;556;p74"/>
          <p:cNvSpPr txBox="1"/>
          <p:nvPr/>
        </p:nvSpPr>
        <p:spPr>
          <a:xfrm>
            <a:off x="1157250" y="796200"/>
            <a:ext cx="6829500" cy="355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2000">
              <a:solidFill>
                <a:srgbClr val="24292E"/>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rgbClr val="24292E"/>
                </a:solidFill>
                <a:latin typeface="Helvetica Neue Light"/>
                <a:ea typeface="Helvetica Neue Light"/>
                <a:cs typeface="Helvetica Neue Light"/>
                <a:sym typeface="Helvetica Neue Light"/>
              </a:rPr>
              <a:t>A diferencia de la transición, una animación es un efecto que se loopea tantas veces como quieran. No depende del cambio de estado (el elemento se animará desde la carga de la web).  </a:t>
            </a:r>
            <a:endParaRPr sz="2000">
              <a:solidFill>
                <a:srgbClr val="24292E"/>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rgbClr val="24292E"/>
                </a:solidFill>
                <a:latin typeface="Helvetica Neue Light"/>
                <a:ea typeface="Helvetica Neue Light"/>
                <a:cs typeface="Helvetica Neue Light"/>
                <a:sym typeface="Helvetica Neue Light"/>
              </a:rPr>
              <a:t>Es la unión de dos partes:  por un lado, una línea de tiempo (llamada keyframe) con la información de los cambios; por otro, aplicar ese keyframe a un elemento que será el que se verá animado.</a:t>
            </a:r>
            <a:endParaRPr sz="2000">
              <a:solidFill>
                <a:srgbClr val="24292E"/>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1200"/>
              </a:spcAft>
              <a:buNone/>
            </a:pPr>
            <a:r>
              <a:t/>
            </a:r>
            <a:endParaRPr sz="2000">
              <a:solidFill>
                <a:srgbClr val="24292E"/>
              </a:solidFill>
              <a:highlight>
                <a:srgbClr val="3DFFBC"/>
              </a:highlight>
              <a:latin typeface="Helvetica Neue Light"/>
              <a:ea typeface="Helvetica Neue Light"/>
              <a:cs typeface="Helvetica Neue Light"/>
              <a:sym typeface="Helvetica Neue Light"/>
            </a:endParaRPr>
          </a:p>
        </p:txBody>
      </p:sp>
      <p:sp>
        <p:nvSpPr>
          <p:cNvPr id="557" name="Google Shape;557;p74"/>
          <p:cNvSpPr txBox="1"/>
          <p:nvPr/>
        </p:nvSpPr>
        <p:spPr>
          <a:xfrm>
            <a:off x="2000950" y="207125"/>
            <a:ext cx="530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ANIMACIÓN</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27" name="Shape 127"/>
        <p:cNvGrpSpPr/>
        <p:nvPr/>
      </p:nvGrpSpPr>
      <p:grpSpPr>
        <a:xfrm>
          <a:off x="0" y="0"/>
          <a:ext cx="0" cy="0"/>
          <a:chOff x="0" y="0"/>
          <a:chExt cx="0" cy="0"/>
        </a:xfrm>
      </p:grpSpPr>
      <p:sp>
        <p:nvSpPr>
          <p:cNvPr id="128" name="Google Shape;128;p30"/>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Crear animaciones con CSS.</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Agregar transformaciones a elementos.</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Incorporar transiciones a elementos.</a:t>
            </a:r>
            <a:endParaRPr sz="1800">
              <a:latin typeface="Helvetica Neue Light"/>
              <a:ea typeface="Helvetica Neue Light"/>
              <a:cs typeface="Helvetica Neue Light"/>
              <a:sym typeface="Helvetica Neue Light"/>
            </a:endParaRPr>
          </a:p>
        </p:txBody>
      </p:sp>
      <p:pic>
        <p:nvPicPr>
          <p:cNvPr id="129" name="Google Shape;129;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30" name="Google Shape;130;p30"/>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31" name="Google Shape;131;p30"/>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7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63" name="Google Shape;563;p75"/>
          <p:cNvSpPr txBox="1"/>
          <p:nvPr/>
        </p:nvSpPr>
        <p:spPr>
          <a:xfrm>
            <a:off x="643801" y="466450"/>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i="1" lang="en-GB" sz="3800">
                <a:solidFill>
                  <a:schemeClr val="dk1"/>
                </a:solidFill>
                <a:latin typeface="Anton"/>
                <a:ea typeface="Anton"/>
                <a:cs typeface="Anton"/>
                <a:sym typeface="Anton"/>
              </a:rPr>
              <a:t>ANIMACIÓN – </a:t>
            </a:r>
            <a:r>
              <a:rPr i="1" lang="en-GB" sz="4000">
                <a:latin typeface="Anton"/>
                <a:ea typeface="Anton"/>
                <a:cs typeface="Anton"/>
                <a:sym typeface="Anton"/>
              </a:rPr>
              <a:t>LÍNEA</a:t>
            </a:r>
            <a:r>
              <a:rPr i="1" lang="en-GB" sz="3800">
                <a:solidFill>
                  <a:schemeClr val="dk1"/>
                </a:solidFill>
                <a:latin typeface="Anton"/>
                <a:ea typeface="Anton"/>
                <a:cs typeface="Anton"/>
                <a:sym typeface="Anton"/>
              </a:rPr>
              <a:t> DE TIEMPO</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564" name="Google Shape;564;p75"/>
          <p:cNvSpPr txBox="1"/>
          <p:nvPr/>
        </p:nvSpPr>
        <p:spPr>
          <a:xfrm>
            <a:off x="736950" y="1763175"/>
            <a:ext cx="7670100" cy="23505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3DFFBC"/>
              </a:buClr>
              <a:buSzPts val="1900"/>
              <a:buFont typeface="Helvetica Neue Light"/>
              <a:buChar char="●"/>
            </a:pPr>
            <a:r>
              <a:rPr lang="en-GB" sz="1900">
                <a:highlight>
                  <a:srgbClr val="FFFFFF"/>
                </a:highlight>
                <a:latin typeface="Helvetica Neue Light"/>
                <a:ea typeface="Helvetica Neue Light"/>
                <a:cs typeface="Helvetica Neue Light"/>
                <a:sym typeface="Helvetica Neue Light"/>
              </a:rPr>
              <a:t>Es un elemento</a:t>
            </a:r>
            <a:r>
              <a:rPr i="1" lang="en-GB" sz="1900">
                <a:highlight>
                  <a:srgbClr val="FFFFFF"/>
                </a:highlight>
                <a:latin typeface="Helvetica Neue Light"/>
                <a:ea typeface="Helvetica Neue Light"/>
                <a:cs typeface="Helvetica Neue Light"/>
                <a:sym typeface="Helvetica Neue Light"/>
              </a:rPr>
              <a:t> </a:t>
            </a:r>
            <a:r>
              <a:rPr i="1" lang="en-GB" sz="1900">
                <a:highlight>
                  <a:srgbClr val="E0FF00"/>
                </a:highlight>
                <a:latin typeface="Helvetica Neue Light"/>
                <a:ea typeface="Helvetica Neue Light"/>
                <a:cs typeface="Helvetica Neue Light"/>
                <a:sym typeface="Helvetica Neue Light"/>
              </a:rPr>
              <a:t>@keyframes</a:t>
            </a:r>
            <a:r>
              <a:rPr lang="en-GB" sz="1900">
                <a:highlight>
                  <a:srgbClr val="FFFFFF"/>
                </a:highlight>
                <a:latin typeface="Helvetica Neue Light"/>
                <a:ea typeface="Helvetica Neue Light"/>
                <a:cs typeface="Helvetica Neue Light"/>
                <a:sym typeface="Helvetica Neue Light"/>
              </a:rPr>
              <a:t> con un nombre. Luego del nombre y entre llaves, se definen los puntos donde cambiará el CSS.  </a:t>
            </a:r>
            <a:endParaRPr sz="1900">
              <a:highlight>
                <a:srgbClr val="FFFFFF"/>
              </a:highlight>
              <a:latin typeface="Helvetica Neue Light"/>
              <a:ea typeface="Helvetica Neue Light"/>
              <a:cs typeface="Helvetica Neue Light"/>
              <a:sym typeface="Helvetica Neue Light"/>
            </a:endParaRPr>
          </a:p>
          <a:p>
            <a:pPr indent="-349250" lvl="0" marL="457200" rtl="0" algn="l">
              <a:lnSpc>
                <a:spcPct val="115000"/>
              </a:lnSpc>
              <a:spcBef>
                <a:spcPts val="0"/>
              </a:spcBef>
              <a:spcAft>
                <a:spcPts val="0"/>
              </a:spcAft>
              <a:buClr>
                <a:srgbClr val="3DFFBC"/>
              </a:buClr>
              <a:buSzPts val="1900"/>
              <a:buFont typeface="Helvetica Neue Light"/>
              <a:buChar char="●"/>
            </a:pPr>
            <a:r>
              <a:rPr lang="en-GB" sz="1900">
                <a:highlight>
                  <a:srgbClr val="FFFFFF"/>
                </a:highlight>
                <a:latin typeface="Helvetica Neue Light"/>
                <a:ea typeface="Helvetica Neue Light"/>
                <a:cs typeface="Helvetica Neue Light"/>
                <a:sym typeface="Helvetica Neue Light"/>
              </a:rPr>
              <a:t>Cada cambio pasa en un porcentaje de la animación. Por cada punto de inflexión, y entre llaves, van las reglas CSS que se aplicarán en ese momento.  </a:t>
            </a:r>
            <a:endParaRPr sz="1900">
              <a:highlight>
                <a:srgbClr val="FFFFFF"/>
              </a:highlight>
              <a:latin typeface="Helvetica Neue Light"/>
              <a:ea typeface="Helvetica Neue Light"/>
              <a:cs typeface="Helvetica Neue Light"/>
              <a:sym typeface="Helvetica Neue Light"/>
            </a:endParaRPr>
          </a:p>
          <a:p>
            <a:pPr indent="-349250" lvl="0" marL="457200" rtl="0" algn="l">
              <a:lnSpc>
                <a:spcPct val="115000"/>
              </a:lnSpc>
              <a:spcBef>
                <a:spcPts val="0"/>
              </a:spcBef>
              <a:spcAft>
                <a:spcPts val="0"/>
              </a:spcAft>
              <a:buClr>
                <a:srgbClr val="3DFFBC"/>
              </a:buClr>
              <a:buSzPts val="1900"/>
              <a:buFont typeface="Helvetica Neue Light"/>
              <a:buChar char="●"/>
            </a:pPr>
            <a:r>
              <a:rPr lang="en-GB" sz="1900">
                <a:highlight>
                  <a:srgbClr val="FFFFFF"/>
                </a:highlight>
                <a:latin typeface="Helvetica Neue Light"/>
                <a:ea typeface="Helvetica Neue Light"/>
                <a:cs typeface="Helvetica Neue Light"/>
                <a:sym typeface="Helvetica Neue Light"/>
              </a:rPr>
              <a:t>El cambio es paulatino de un porcentaje al otro.</a:t>
            </a:r>
            <a:endParaRPr sz="1900">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7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70" name="Google Shape;570;p76"/>
          <p:cNvSpPr txBox="1"/>
          <p:nvPr/>
        </p:nvSpPr>
        <p:spPr>
          <a:xfrm>
            <a:off x="643801" y="3115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i="1" lang="en-GB" sz="3800">
                <a:solidFill>
                  <a:schemeClr val="dk1"/>
                </a:solidFill>
                <a:latin typeface="Anton"/>
                <a:ea typeface="Anton"/>
                <a:cs typeface="Anton"/>
                <a:sym typeface="Anton"/>
              </a:rPr>
              <a:t>ANIMACIÓN</a:t>
            </a:r>
            <a:r>
              <a:rPr i="1" lang="en-GB" sz="3800">
                <a:solidFill>
                  <a:schemeClr val="dk1"/>
                </a:solidFill>
                <a:latin typeface="Anton"/>
                <a:ea typeface="Anton"/>
                <a:cs typeface="Anton"/>
                <a:sym typeface="Anton"/>
              </a:rPr>
              <a:t> – LÍNEA DE TIEMPO</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571" name="Google Shape;571;p76"/>
          <p:cNvSpPr txBox="1"/>
          <p:nvPr/>
        </p:nvSpPr>
        <p:spPr>
          <a:xfrm>
            <a:off x="838200" y="1516625"/>
            <a:ext cx="3783900" cy="3004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a:solidFill>
                  <a:srgbClr val="AF00DB"/>
                </a:solidFill>
                <a:latin typeface="Consolas"/>
                <a:ea typeface="Consolas"/>
                <a:cs typeface="Consolas"/>
                <a:sym typeface="Consolas"/>
              </a:rPr>
              <a:t>@keyframes</a:t>
            </a:r>
            <a:r>
              <a:rPr lang="en-GB">
                <a:solidFill>
                  <a:schemeClr val="dk1"/>
                </a:solidFill>
                <a:latin typeface="Consolas"/>
                <a:ea typeface="Consolas"/>
                <a:cs typeface="Consolas"/>
                <a:sym typeface="Consolas"/>
              </a:rPr>
              <a:t> </a:t>
            </a:r>
            <a:r>
              <a:rPr lang="en-GB">
                <a:solidFill>
                  <a:srgbClr val="001080"/>
                </a:solidFill>
                <a:latin typeface="Consolas"/>
                <a:ea typeface="Consolas"/>
                <a:cs typeface="Consolas"/>
                <a:sym typeface="Consolas"/>
              </a:rPr>
              <a:t>un_efecto</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0%{ </a:t>
            </a:r>
            <a:r>
              <a:rPr lang="en-GB">
                <a:solidFill>
                  <a:srgbClr val="FF0000"/>
                </a:solidFill>
                <a:latin typeface="Consolas"/>
                <a:ea typeface="Consolas"/>
                <a:cs typeface="Consolas"/>
                <a:sym typeface="Consolas"/>
              </a:rPr>
              <a:t>width</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100px</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25%{ </a:t>
            </a:r>
            <a:r>
              <a:rPr lang="en-GB">
                <a:solidFill>
                  <a:srgbClr val="FF0000"/>
                </a:solidFill>
                <a:latin typeface="Consolas"/>
                <a:ea typeface="Consolas"/>
                <a:cs typeface="Consolas"/>
                <a:sym typeface="Consolas"/>
              </a:rPr>
              <a:t>width</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300px</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50%{ </a:t>
            </a:r>
            <a:r>
              <a:rPr lang="en-GB">
                <a:solidFill>
                  <a:srgbClr val="FF0000"/>
                </a:solidFill>
                <a:latin typeface="Consolas"/>
                <a:ea typeface="Consolas"/>
                <a:cs typeface="Consolas"/>
                <a:sym typeface="Consolas"/>
              </a:rPr>
              <a:t>width</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200px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background-color</a:t>
            </a:r>
            <a:r>
              <a:rPr lang="en-GB">
                <a:solidFill>
                  <a:schemeClr val="dk1"/>
                </a:solidFill>
                <a:latin typeface="Consolas"/>
                <a:ea typeface="Consolas"/>
                <a:cs typeface="Consolas"/>
                <a:sym typeface="Consolas"/>
              </a:rPr>
              <a:t>: </a:t>
            </a:r>
            <a:r>
              <a:rPr lang="en-GB">
                <a:solidFill>
                  <a:srgbClr val="0451A5"/>
                </a:solidFill>
                <a:latin typeface="Consolas"/>
                <a:ea typeface="Consolas"/>
                <a:cs typeface="Consolas"/>
                <a:sym typeface="Consolas"/>
              </a:rPr>
              <a:t>red</a:t>
            </a:r>
            <a:r>
              <a:rPr lang="en-GB">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75%{ </a:t>
            </a:r>
            <a:r>
              <a:rPr lang="en-GB">
                <a:solidFill>
                  <a:srgbClr val="FF0000"/>
                </a:solidFill>
                <a:latin typeface="Consolas"/>
                <a:ea typeface="Consolas"/>
                <a:cs typeface="Consolas"/>
                <a:sym typeface="Consolas"/>
              </a:rPr>
              <a:t>width</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300px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100%{ </a:t>
            </a:r>
            <a:r>
              <a:rPr lang="en-GB">
                <a:solidFill>
                  <a:srgbClr val="FF0000"/>
                </a:solidFill>
                <a:latin typeface="Consolas"/>
                <a:ea typeface="Consolas"/>
                <a:cs typeface="Consolas"/>
                <a:sym typeface="Consolas"/>
              </a:rPr>
              <a:t>width</a:t>
            </a:r>
            <a:r>
              <a:rPr lang="en-GB">
                <a:solidFill>
                  <a:schemeClr val="dk1"/>
                </a:solidFill>
                <a:latin typeface="Consolas"/>
                <a:ea typeface="Consolas"/>
                <a:cs typeface="Consolas"/>
                <a:sym typeface="Consolas"/>
              </a:rPr>
              <a:t>: </a:t>
            </a:r>
            <a:r>
              <a:rPr lang="en-GB">
                <a:solidFill>
                  <a:srgbClr val="09885A"/>
                </a:solidFill>
                <a:latin typeface="Consolas"/>
                <a:ea typeface="Consolas"/>
                <a:cs typeface="Consolas"/>
                <a:sym typeface="Consolas"/>
              </a:rPr>
              <a:t>100px</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background-color</a:t>
            </a:r>
            <a:r>
              <a:rPr lang="en-GB">
                <a:solidFill>
                  <a:schemeClr val="dk1"/>
                </a:solidFill>
                <a:latin typeface="Consolas"/>
                <a:ea typeface="Consolas"/>
                <a:cs typeface="Consolas"/>
                <a:sym typeface="Consolas"/>
              </a:rPr>
              <a:t>:</a:t>
            </a:r>
            <a:r>
              <a:rPr lang="en-GB">
                <a:solidFill>
                  <a:srgbClr val="0451A5"/>
                </a:solidFill>
                <a:latin typeface="Consolas"/>
                <a:ea typeface="Consolas"/>
                <a:cs typeface="Consolas"/>
                <a:sym typeface="Consolas"/>
              </a:rPr>
              <a:t>green</a:t>
            </a:r>
            <a:r>
              <a:rPr lang="en-GB">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chemeClr val="dk1"/>
                </a:solidFill>
                <a:latin typeface="Consolas"/>
                <a:ea typeface="Consolas"/>
                <a:cs typeface="Consolas"/>
                <a:sym typeface="Consolas"/>
              </a:rPr>
              <a:t>}</a:t>
            </a:r>
            <a:endParaRPr>
              <a:solidFill>
                <a:srgbClr val="C586C0"/>
              </a:solidFill>
              <a:latin typeface="Consolas"/>
              <a:ea typeface="Consolas"/>
              <a:cs typeface="Consolas"/>
              <a:sym typeface="Consolas"/>
            </a:endParaRPr>
          </a:p>
        </p:txBody>
      </p:sp>
      <p:sp>
        <p:nvSpPr>
          <p:cNvPr id="572" name="Google Shape;572;p76"/>
          <p:cNvSpPr txBox="1"/>
          <p:nvPr/>
        </p:nvSpPr>
        <p:spPr>
          <a:xfrm>
            <a:off x="4783775" y="1516725"/>
            <a:ext cx="3783900" cy="3004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section</a:t>
            </a:r>
            <a:r>
              <a:rPr lang="en-GB"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width</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100px</a:t>
            </a: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height</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100px</a:t>
            </a: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background-color</a:t>
            </a:r>
            <a:r>
              <a:rPr lang="en-GB" sz="1200">
                <a:solidFill>
                  <a:schemeClr val="dk1"/>
                </a:solidFill>
                <a:latin typeface="Consolas"/>
                <a:ea typeface="Consolas"/>
                <a:cs typeface="Consolas"/>
                <a:sym typeface="Consolas"/>
              </a:rPr>
              <a:t>: </a:t>
            </a:r>
            <a:r>
              <a:rPr lang="en-GB" sz="1200">
                <a:solidFill>
                  <a:srgbClr val="0451A5"/>
                </a:solidFill>
                <a:latin typeface="Consolas"/>
                <a:ea typeface="Consolas"/>
                <a:cs typeface="Consolas"/>
                <a:sym typeface="Consolas"/>
              </a:rPr>
              <a:t>green</a:t>
            </a: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animation-name</a:t>
            </a:r>
            <a:r>
              <a:rPr lang="en-GB" sz="1200">
                <a:solidFill>
                  <a:schemeClr val="dk1"/>
                </a:solidFill>
                <a:latin typeface="Consolas"/>
                <a:ea typeface="Consolas"/>
                <a:cs typeface="Consolas"/>
                <a:sym typeface="Consolas"/>
              </a:rPr>
              <a:t>: un_efecto;</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animation-iteration-count</a:t>
            </a:r>
            <a:r>
              <a:rPr lang="en-GB" sz="1200">
                <a:solidFill>
                  <a:schemeClr val="dk1"/>
                </a:solidFill>
                <a:latin typeface="Consolas"/>
                <a:ea typeface="Consolas"/>
                <a:cs typeface="Consolas"/>
                <a:sym typeface="Consolas"/>
              </a:rPr>
              <a:t>: </a:t>
            </a:r>
            <a:r>
              <a:rPr lang="en-GB" sz="1200">
                <a:solidFill>
                  <a:srgbClr val="0451A5"/>
                </a:solidFill>
                <a:latin typeface="Consolas"/>
                <a:ea typeface="Consolas"/>
                <a:cs typeface="Consolas"/>
                <a:sym typeface="Consolas"/>
              </a:rPr>
              <a:t>infinite</a:t>
            </a: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animation-timing-function</a:t>
            </a:r>
            <a:r>
              <a:rPr lang="en-GB" sz="1200">
                <a:solidFill>
                  <a:schemeClr val="dk1"/>
                </a:solidFill>
                <a:latin typeface="Consolas"/>
                <a:ea typeface="Consolas"/>
                <a:cs typeface="Consolas"/>
                <a:sym typeface="Consolas"/>
              </a:rPr>
              <a:t>: </a:t>
            </a:r>
            <a:r>
              <a:rPr lang="en-GB" sz="1200">
                <a:solidFill>
                  <a:srgbClr val="0451A5"/>
                </a:solidFill>
                <a:latin typeface="Consolas"/>
                <a:ea typeface="Consolas"/>
                <a:cs typeface="Consolas"/>
                <a:sym typeface="Consolas"/>
              </a:rPr>
              <a:t>ease-in</a:t>
            </a: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animation-duration</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2s</a:t>
            </a: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animation-delay</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0s</a:t>
            </a: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200">
                <a:solidFill>
                  <a:schemeClr val="dk1"/>
                </a:solidFill>
                <a:latin typeface="Consolas"/>
                <a:ea typeface="Consolas"/>
                <a:cs typeface="Consolas"/>
                <a:sym typeface="Consolas"/>
              </a:rPr>
              <a:t>}</a:t>
            </a:r>
            <a:endParaRPr sz="1200">
              <a:solidFill>
                <a:srgbClr val="D7BA7D"/>
              </a:solidFill>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id="577" name="Google Shape;577;p7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78" name="Google Shape;578;p77"/>
          <p:cNvSpPr txBox="1"/>
          <p:nvPr/>
        </p:nvSpPr>
        <p:spPr>
          <a:xfrm>
            <a:off x="643801" y="2300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i="1" lang="en-GB" sz="3800">
                <a:solidFill>
                  <a:schemeClr val="dk1"/>
                </a:solidFill>
                <a:latin typeface="Anton"/>
                <a:ea typeface="Anton"/>
                <a:cs typeface="Anton"/>
                <a:sym typeface="Anton"/>
              </a:rPr>
              <a:t>ANIMACIÓN</a:t>
            </a:r>
            <a:r>
              <a:rPr i="1" lang="en-GB" sz="3800">
                <a:solidFill>
                  <a:schemeClr val="dk1"/>
                </a:solidFill>
                <a:latin typeface="Anton"/>
                <a:ea typeface="Anton"/>
                <a:cs typeface="Anton"/>
                <a:sym typeface="Anton"/>
              </a:rPr>
              <a:t> – EJEMPLO</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pic>
        <p:nvPicPr>
          <p:cNvPr id="579" name="Google Shape;579;p77"/>
          <p:cNvPicPr preferRelativeResize="0"/>
          <p:nvPr/>
        </p:nvPicPr>
        <p:blipFill>
          <a:blip r:embed="rId4">
            <a:alphaModFix/>
          </a:blip>
          <a:stretch>
            <a:fillRect/>
          </a:stretch>
        </p:blipFill>
        <p:spPr>
          <a:xfrm>
            <a:off x="1724513" y="1730658"/>
            <a:ext cx="5532175" cy="24436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7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85" name="Google Shape;585;p78"/>
          <p:cNvSpPr txBox="1"/>
          <p:nvPr/>
        </p:nvSpPr>
        <p:spPr>
          <a:xfrm>
            <a:off x="1053147" y="572765"/>
            <a:ext cx="62379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4000">
                <a:latin typeface="Anton"/>
                <a:ea typeface="Anton"/>
                <a:cs typeface="Anton"/>
                <a:sym typeface="Anton"/>
              </a:rPr>
              <a:t>¿RECUERDAN EL EJEMPLO?</a:t>
            </a:r>
            <a:endParaRPr i="1" sz="4000">
              <a:latin typeface="Anton"/>
              <a:ea typeface="Anton"/>
              <a:cs typeface="Anton"/>
              <a:sym typeface="Anton"/>
            </a:endParaRPr>
          </a:p>
        </p:txBody>
      </p:sp>
      <p:pic>
        <p:nvPicPr>
          <p:cNvPr id="586" name="Google Shape;586;p78"/>
          <p:cNvPicPr preferRelativeResize="0"/>
          <p:nvPr/>
        </p:nvPicPr>
        <p:blipFill>
          <a:blip r:embed="rId4">
            <a:alphaModFix/>
          </a:blip>
          <a:stretch>
            <a:fillRect/>
          </a:stretch>
        </p:blipFill>
        <p:spPr>
          <a:xfrm rot="793560">
            <a:off x="6407632" y="418561"/>
            <a:ext cx="1415813" cy="1006237"/>
          </a:xfrm>
          <a:prstGeom prst="rect">
            <a:avLst/>
          </a:prstGeom>
          <a:noFill/>
          <a:ln>
            <a:noFill/>
          </a:ln>
        </p:spPr>
      </p:pic>
      <p:sp>
        <p:nvSpPr>
          <p:cNvPr id="587" name="Google Shape;587;p78"/>
          <p:cNvSpPr txBox="1"/>
          <p:nvPr/>
        </p:nvSpPr>
        <p:spPr>
          <a:xfrm>
            <a:off x="214950" y="1710850"/>
            <a:ext cx="2814000" cy="3227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300">
                <a:solidFill>
                  <a:srgbClr val="800000"/>
                </a:solidFill>
                <a:latin typeface="Consolas"/>
                <a:ea typeface="Consolas"/>
                <a:cs typeface="Consolas"/>
                <a:sym typeface="Consolas"/>
              </a:rPr>
              <a:t>div.</a:t>
            </a:r>
            <a:r>
              <a:rPr lang="en-GB" sz="1300">
                <a:solidFill>
                  <a:srgbClr val="0000FF"/>
                </a:solidFill>
                <a:latin typeface="Consolas"/>
                <a:ea typeface="Consolas"/>
                <a:cs typeface="Consolas"/>
                <a:sym typeface="Consolas"/>
              </a:rPr>
              <a:t>animame</a:t>
            </a:r>
            <a:r>
              <a:rPr lang="en-GB" sz="1300">
                <a:solidFill>
                  <a:srgbClr val="800000"/>
                </a:solidFill>
                <a:latin typeface="Consolas"/>
                <a:ea typeface="Consolas"/>
                <a:cs typeface="Consolas"/>
                <a:sym typeface="Consolas"/>
              </a:rPr>
              <a:t> </a:t>
            </a:r>
            <a:r>
              <a:rPr lang="en-GB" sz="1300">
                <a:solidFill>
                  <a:srgbClr val="800000"/>
                </a:solidFill>
                <a:latin typeface="Consolas"/>
                <a:ea typeface="Consolas"/>
                <a:cs typeface="Consolas"/>
                <a:sym typeface="Consolas"/>
              </a:rPr>
              <a:t>{</a:t>
            </a:r>
            <a:endParaRPr sz="13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rgbClr val="800000"/>
                </a:solidFill>
                <a:latin typeface="Consolas"/>
                <a:ea typeface="Consolas"/>
                <a:cs typeface="Consolas"/>
                <a:sym typeface="Consolas"/>
              </a:rPr>
              <a:t>  </a:t>
            </a:r>
            <a:r>
              <a:rPr lang="en-GB" sz="1300">
                <a:solidFill>
                  <a:srgbClr val="FF0000"/>
                </a:solidFill>
                <a:latin typeface="Consolas"/>
                <a:ea typeface="Consolas"/>
                <a:cs typeface="Consolas"/>
                <a:sym typeface="Consolas"/>
              </a:rPr>
              <a:t>width</a:t>
            </a:r>
            <a:r>
              <a:rPr lang="en-GB" sz="1300">
                <a:solidFill>
                  <a:srgbClr val="800000"/>
                </a:solidFill>
                <a:latin typeface="Consolas"/>
                <a:ea typeface="Consolas"/>
                <a:cs typeface="Consolas"/>
                <a:sym typeface="Consolas"/>
              </a:rPr>
              <a:t>: </a:t>
            </a:r>
            <a:r>
              <a:rPr lang="en-GB" sz="1300">
                <a:solidFill>
                  <a:srgbClr val="0000FF"/>
                </a:solidFill>
                <a:latin typeface="Consolas"/>
                <a:ea typeface="Consolas"/>
                <a:cs typeface="Consolas"/>
                <a:sym typeface="Consolas"/>
              </a:rPr>
              <a:t>100px</a:t>
            </a:r>
            <a:r>
              <a:rPr lang="en-GB" sz="1300">
                <a:solidFill>
                  <a:srgbClr val="800000"/>
                </a:solidFill>
                <a:latin typeface="Consolas"/>
                <a:ea typeface="Consolas"/>
                <a:cs typeface="Consolas"/>
                <a:sym typeface="Consolas"/>
              </a:rPr>
              <a:t>; </a:t>
            </a:r>
            <a:r>
              <a:rPr lang="en-GB" sz="1300">
                <a:solidFill>
                  <a:srgbClr val="FF0000"/>
                </a:solidFill>
                <a:latin typeface="Consolas"/>
                <a:ea typeface="Consolas"/>
                <a:cs typeface="Consolas"/>
                <a:sym typeface="Consolas"/>
              </a:rPr>
              <a:t>height</a:t>
            </a:r>
            <a:r>
              <a:rPr lang="en-GB" sz="1300">
                <a:solidFill>
                  <a:srgbClr val="800000"/>
                </a:solidFill>
                <a:latin typeface="Consolas"/>
                <a:ea typeface="Consolas"/>
                <a:cs typeface="Consolas"/>
                <a:sym typeface="Consolas"/>
              </a:rPr>
              <a:t>: </a:t>
            </a:r>
            <a:r>
              <a:rPr lang="en-GB" sz="1300">
                <a:solidFill>
                  <a:srgbClr val="0000FF"/>
                </a:solidFill>
                <a:latin typeface="Consolas"/>
                <a:ea typeface="Consolas"/>
                <a:cs typeface="Consolas"/>
                <a:sym typeface="Consolas"/>
              </a:rPr>
              <a:t>100px</a:t>
            </a:r>
            <a:r>
              <a:rPr lang="en-GB" sz="1300">
                <a:solidFill>
                  <a:srgbClr val="800000"/>
                </a:solidFill>
                <a:latin typeface="Consolas"/>
                <a:ea typeface="Consolas"/>
                <a:cs typeface="Consolas"/>
                <a:sym typeface="Consolas"/>
              </a:rPr>
              <a:t>;</a:t>
            </a:r>
            <a:endParaRPr sz="13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rgbClr val="800000"/>
                </a:solidFill>
                <a:latin typeface="Consolas"/>
                <a:ea typeface="Consolas"/>
                <a:cs typeface="Consolas"/>
                <a:sym typeface="Consolas"/>
              </a:rPr>
              <a:t>  </a:t>
            </a:r>
            <a:r>
              <a:rPr lang="en-GB" sz="1300">
                <a:solidFill>
                  <a:srgbClr val="FF0000"/>
                </a:solidFill>
                <a:latin typeface="Consolas"/>
                <a:ea typeface="Consolas"/>
                <a:cs typeface="Consolas"/>
                <a:sym typeface="Consolas"/>
              </a:rPr>
              <a:t>background-color</a:t>
            </a:r>
            <a:r>
              <a:rPr lang="en-GB" sz="1300">
                <a:solidFill>
                  <a:srgbClr val="800000"/>
                </a:solidFill>
                <a:latin typeface="Consolas"/>
                <a:ea typeface="Consolas"/>
                <a:cs typeface="Consolas"/>
                <a:sym typeface="Consolas"/>
              </a:rPr>
              <a:t>: </a:t>
            </a:r>
            <a:r>
              <a:rPr lang="en-GB" sz="1300">
                <a:solidFill>
                  <a:srgbClr val="0000FF"/>
                </a:solidFill>
                <a:latin typeface="Consolas"/>
                <a:ea typeface="Consolas"/>
                <a:cs typeface="Consolas"/>
                <a:sym typeface="Consolas"/>
              </a:rPr>
              <a:t>rgba</a:t>
            </a:r>
            <a:r>
              <a:rPr lang="en-GB" sz="1300">
                <a:solidFill>
                  <a:srgbClr val="800000"/>
                </a:solidFill>
                <a:latin typeface="Consolas"/>
                <a:ea typeface="Consolas"/>
                <a:cs typeface="Consolas"/>
                <a:sym typeface="Consolas"/>
              </a:rPr>
              <a:t>(255,0,0,0.9);</a:t>
            </a:r>
            <a:endParaRPr sz="13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rgbClr val="800000"/>
                </a:solidFill>
                <a:latin typeface="Consolas"/>
                <a:ea typeface="Consolas"/>
                <a:cs typeface="Consolas"/>
                <a:sym typeface="Consolas"/>
              </a:rPr>
              <a:t>  </a:t>
            </a:r>
            <a:r>
              <a:rPr lang="en-GB" sz="1300">
                <a:solidFill>
                  <a:srgbClr val="FF0000"/>
                </a:solidFill>
                <a:latin typeface="Consolas"/>
                <a:ea typeface="Consolas"/>
                <a:cs typeface="Consolas"/>
                <a:sym typeface="Consolas"/>
              </a:rPr>
              <a:t>border</a:t>
            </a:r>
            <a:r>
              <a:rPr lang="en-GB" sz="1300">
                <a:solidFill>
                  <a:srgbClr val="800000"/>
                </a:solidFill>
                <a:latin typeface="Consolas"/>
                <a:ea typeface="Consolas"/>
                <a:cs typeface="Consolas"/>
                <a:sym typeface="Consolas"/>
              </a:rPr>
              <a:t>: </a:t>
            </a:r>
            <a:r>
              <a:rPr lang="en-GB" sz="1300">
                <a:solidFill>
                  <a:srgbClr val="0000FF"/>
                </a:solidFill>
                <a:latin typeface="Consolas"/>
                <a:ea typeface="Consolas"/>
                <a:cs typeface="Consolas"/>
                <a:sym typeface="Consolas"/>
              </a:rPr>
              <a:t>solid</a:t>
            </a:r>
            <a:r>
              <a:rPr lang="en-GB" sz="1300">
                <a:solidFill>
                  <a:srgbClr val="800000"/>
                </a:solidFill>
                <a:latin typeface="Consolas"/>
                <a:ea typeface="Consolas"/>
                <a:cs typeface="Consolas"/>
                <a:sym typeface="Consolas"/>
              </a:rPr>
              <a:t> 1px;</a:t>
            </a:r>
            <a:endParaRPr sz="13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rgbClr val="800000"/>
                </a:solidFill>
                <a:latin typeface="Consolas"/>
                <a:ea typeface="Consolas"/>
                <a:cs typeface="Consolas"/>
                <a:sym typeface="Consolas"/>
              </a:rPr>
              <a:t>} </a:t>
            </a:r>
            <a:endParaRPr sz="13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rgbClr val="800000"/>
                </a:solidFill>
                <a:latin typeface="Consolas"/>
                <a:ea typeface="Consolas"/>
                <a:cs typeface="Consolas"/>
                <a:sym typeface="Consolas"/>
              </a:rPr>
              <a:t>div {</a:t>
            </a:r>
            <a:endParaRPr sz="13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rgbClr val="800000"/>
                </a:solidFill>
                <a:latin typeface="Consolas"/>
                <a:ea typeface="Consolas"/>
                <a:cs typeface="Consolas"/>
                <a:sym typeface="Consolas"/>
              </a:rPr>
              <a:t>  </a:t>
            </a:r>
            <a:r>
              <a:rPr lang="en-GB" sz="1300">
                <a:solidFill>
                  <a:srgbClr val="FF0000"/>
                </a:solidFill>
                <a:latin typeface="Consolas"/>
                <a:ea typeface="Consolas"/>
                <a:cs typeface="Consolas"/>
                <a:sym typeface="Consolas"/>
              </a:rPr>
              <a:t>position</a:t>
            </a:r>
            <a:r>
              <a:rPr lang="en-GB" sz="1300">
                <a:solidFill>
                  <a:srgbClr val="800000"/>
                </a:solidFill>
                <a:latin typeface="Consolas"/>
                <a:ea typeface="Consolas"/>
                <a:cs typeface="Consolas"/>
                <a:sym typeface="Consolas"/>
              </a:rPr>
              <a:t>: </a:t>
            </a:r>
            <a:r>
              <a:rPr lang="en-GB" sz="1300">
                <a:solidFill>
                  <a:srgbClr val="0000FF"/>
                </a:solidFill>
                <a:latin typeface="Consolas"/>
                <a:ea typeface="Consolas"/>
                <a:cs typeface="Consolas"/>
                <a:sym typeface="Consolas"/>
              </a:rPr>
              <a:t>relative</a:t>
            </a:r>
            <a:r>
              <a:rPr lang="en-GB" sz="1300">
                <a:solidFill>
                  <a:srgbClr val="800000"/>
                </a:solidFill>
                <a:latin typeface="Consolas"/>
                <a:ea typeface="Consolas"/>
                <a:cs typeface="Consolas"/>
                <a:sym typeface="Consolas"/>
              </a:rPr>
              <a:t>;</a:t>
            </a:r>
            <a:endParaRPr sz="13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rgbClr val="800000"/>
                </a:solidFill>
                <a:latin typeface="Consolas"/>
                <a:ea typeface="Consolas"/>
                <a:cs typeface="Consolas"/>
                <a:sym typeface="Consolas"/>
              </a:rPr>
              <a:t>  </a:t>
            </a:r>
            <a:r>
              <a:rPr lang="en-GB" sz="1300">
                <a:solidFill>
                  <a:srgbClr val="FF0000"/>
                </a:solidFill>
                <a:latin typeface="Consolas"/>
                <a:ea typeface="Consolas"/>
                <a:cs typeface="Consolas"/>
                <a:sym typeface="Consolas"/>
              </a:rPr>
              <a:t>Left</a:t>
            </a:r>
            <a:r>
              <a:rPr lang="en-GB" sz="1300">
                <a:solidFill>
                  <a:srgbClr val="800000"/>
                </a:solidFill>
                <a:latin typeface="Consolas"/>
                <a:ea typeface="Consolas"/>
                <a:cs typeface="Consolas"/>
                <a:sym typeface="Consolas"/>
              </a:rPr>
              <a:t>:</a:t>
            </a:r>
            <a:r>
              <a:rPr lang="en-GB" sz="1300">
                <a:solidFill>
                  <a:srgbClr val="0000FF"/>
                </a:solidFill>
                <a:latin typeface="Consolas"/>
                <a:ea typeface="Consolas"/>
                <a:cs typeface="Consolas"/>
                <a:sym typeface="Consolas"/>
              </a:rPr>
              <a:t>200px</a:t>
            </a:r>
            <a:r>
              <a:rPr lang="en-GB" sz="1300">
                <a:solidFill>
                  <a:srgbClr val="800000"/>
                </a:solidFill>
                <a:latin typeface="Consolas"/>
                <a:ea typeface="Consolas"/>
                <a:cs typeface="Consolas"/>
                <a:sym typeface="Consolas"/>
              </a:rPr>
              <a:t>; </a:t>
            </a:r>
            <a:r>
              <a:rPr lang="en-GB" sz="1300">
                <a:solidFill>
                  <a:srgbClr val="FF0000"/>
                </a:solidFill>
                <a:latin typeface="Consolas"/>
                <a:ea typeface="Consolas"/>
                <a:cs typeface="Consolas"/>
                <a:sym typeface="Consolas"/>
              </a:rPr>
              <a:t>top</a:t>
            </a:r>
            <a:r>
              <a:rPr lang="en-GB" sz="1300">
                <a:solidFill>
                  <a:srgbClr val="800000"/>
                </a:solidFill>
                <a:latin typeface="Consolas"/>
                <a:ea typeface="Consolas"/>
                <a:cs typeface="Consolas"/>
                <a:sym typeface="Consolas"/>
              </a:rPr>
              <a:t>:</a:t>
            </a:r>
            <a:r>
              <a:rPr lang="en-GB" sz="1300">
                <a:solidFill>
                  <a:srgbClr val="0000FF"/>
                </a:solidFill>
                <a:latin typeface="Consolas"/>
                <a:ea typeface="Consolas"/>
                <a:cs typeface="Consolas"/>
                <a:sym typeface="Consolas"/>
              </a:rPr>
              <a:t>50px</a:t>
            </a:r>
            <a:r>
              <a:rPr lang="en-GB" sz="1300">
                <a:solidFill>
                  <a:srgbClr val="800000"/>
                </a:solidFill>
                <a:latin typeface="Consolas"/>
                <a:ea typeface="Consolas"/>
                <a:cs typeface="Consolas"/>
                <a:sym typeface="Consolas"/>
              </a:rPr>
              <a:t>;</a:t>
            </a:r>
            <a:endParaRPr sz="13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rgbClr val="800000"/>
                </a:solidFill>
                <a:latin typeface="Consolas"/>
                <a:ea typeface="Consolas"/>
                <a:cs typeface="Consolas"/>
                <a:sym typeface="Consolas"/>
              </a:rPr>
              <a:t>}</a:t>
            </a:r>
            <a:endParaRPr sz="13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3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300">
              <a:solidFill>
                <a:srgbClr val="800000"/>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300">
              <a:solidFill>
                <a:srgbClr val="3C78D8"/>
              </a:solidFill>
              <a:latin typeface="Consolas"/>
              <a:ea typeface="Consolas"/>
              <a:cs typeface="Consolas"/>
              <a:sym typeface="Consolas"/>
            </a:endParaRPr>
          </a:p>
        </p:txBody>
      </p:sp>
      <p:sp>
        <p:nvSpPr>
          <p:cNvPr id="588" name="Google Shape;588;p78"/>
          <p:cNvSpPr txBox="1"/>
          <p:nvPr/>
        </p:nvSpPr>
        <p:spPr>
          <a:xfrm>
            <a:off x="2362625" y="1175550"/>
            <a:ext cx="31083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latin typeface="Helvetica Neue Light"/>
                <a:ea typeface="Helvetica Neue Light"/>
                <a:cs typeface="Helvetica Neue Light"/>
                <a:sym typeface="Helvetica Neue Light"/>
              </a:rPr>
              <a:t>Ahora lo animamos...</a:t>
            </a:r>
            <a:endParaRPr sz="2100">
              <a:latin typeface="Helvetica Neue Light"/>
              <a:ea typeface="Helvetica Neue Light"/>
              <a:cs typeface="Helvetica Neue Light"/>
              <a:sym typeface="Helvetica Neue Light"/>
            </a:endParaRPr>
          </a:p>
        </p:txBody>
      </p:sp>
      <p:sp>
        <p:nvSpPr>
          <p:cNvPr id="589" name="Google Shape;589;p78"/>
          <p:cNvSpPr txBox="1"/>
          <p:nvPr/>
        </p:nvSpPr>
        <p:spPr>
          <a:xfrm>
            <a:off x="3165525" y="1710850"/>
            <a:ext cx="2352000" cy="3227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300">
                <a:solidFill>
                  <a:srgbClr val="800000"/>
                </a:solidFill>
                <a:latin typeface="Consolas"/>
                <a:ea typeface="Consolas"/>
                <a:cs typeface="Consolas"/>
                <a:sym typeface="Consolas"/>
              </a:rPr>
              <a:t>div:</a:t>
            </a:r>
            <a:r>
              <a:rPr lang="en-GB" sz="1300">
                <a:solidFill>
                  <a:srgbClr val="0000FF"/>
                </a:solidFill>
                <a:latin typeface="Consolas"/>
                <a:ea typeface="Consolas"/>
                <a:cs typeface="Consolas"/>
                <a:sym typeface="Consolas"/>
              </a:rPr>
              <a:t>not(.animame)</a:t>
            </a:r>
            <a:r>
              <a:rPr lang="en-GB" sz="1300">
                <a:solidFill>
                  <a:srgbClr val="800000"/>
                </a:solidFill>
                <a:latin typeface="Consolas"/>
                <a:ea typeface="Consolas"/>
                <a:cs typeface="Consolas"/>
                <a:sym typeface="Consolas"/>
              </a:rPr>
              <a:t> {</a:t>
            </a:r>
            <a:endParaRPr sz="13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rgbClr val="FF0000"/>
                </a:solidFill>
                <a:latin typeface="Consolas"/>
                <a:ea typeface="Consolas"/>
                <a:cs typeface="Consolas"/>
                <a:sym typeface="Consolas"/>
              </a:rPr>
              <a:t>  border: </a:t>
            </a:r>
            <a:r>
              <a:rPr lang="en-GB" sz="1300">
                <a:solidFill>
                  <a:srgbClr val="0000FF"/>
                </a:solidFill>
                <a:latin typeface="Consolas"/>
                <a:ea typeface="Consolas"/>
                <a:cs typeface="Consolas"/>
                <a:sym typeface="Consolas"/>
              </a:rPr>
              <a:t>solid 1px</a:t>
            </a:r>
            <a:r>
              <a:rPr lang="en-GB" sz="1300">
                <a:solidFill>
                  <a:srgbClr val="FF0000"/>
                </a:solidFill>
                <a:latin typeface="Consolas"/>
                <a:ea typeface="Consolas"/>
                <a:cs typeface="Consolas"/>
                <a:sym typeface="Consolas"/>
              </a:rPr>
              <a:t>;</a:t>
            </a:r>
            <a:endParaRPr sz="1300">
              <a:solidFill>
                <a:srgbClr val="FF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rgbClr val="FF0000"/>
                </a:solidFill>
                <a:latin typeface="Consolas"/>
                <a:ea typeface="Consolas"/>
                <a:cs typeface="Consolas"/>
                <a:sym typeface="Consolas"/>
              </a:rPr>
              <a:t>  width: </a:t>
            </a:r>
            <a:r>
              <a:rPr lang="en-GB" sz="1300">
                <a:solidFill>
                  <a:srgbClr val="0000FF"/>
                </a:solidFill>
                <a:latin typeface="Consolas"/>
                <a:ea typeface="Consolas"/>
                <a:cs typeface="Consolas"/>
                <a:sym typeface="Consolas"/>
              </a:rPr>
              <a:t>100px</a:t>
            </a:r>
            <a:r>
              <a:rPr lang="en-GB" sz="1300">
                <a:solidFill>
                  <a:srgbClr val="FF0000"/>
                </a:solidFill>
                <a:latin typeface="Consolas"/>
                <a:ea typeface="Consolas"/>
                <a:cs typeface="Consolas"/>
                <a:sym typeface="Consolas"/>
              </a:rPr>
              <a:t>;</a:t>
            </a:r>
            <a:endParaRPr sz="1300">
              <a:solidFill>
                <a:srgbClr val="FF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rgbClr val="FF0000"/>
                </a:solidFill>
                <a:latin typeface="Consolas"/>
                <a:ea typeface="Consolas"/>
                <a:cs typeface="Consolas"/>
                <a:sym typeface="Consolas"/>
              </a:rPr>
              <a:t>  height: </a:t>
            </a:r>
            <a:r>
              <a:rPr lang="en-GB" sz="1300">
                <a:solidFill>
                  <a:srgbClr val="0000FF"/>
                </a:solidFill>
                <a:latin typeface="Consolas"/>
                <a:ea typeface="Consolas"/>
                <a:cs typeface="Consolas"/>
                <a:sym typeface="Consolas"/>
              </a:rPr>
              <a:t>100px</a:t>
            </a:r>
            <a:r>
              <a:rPr lang="en-GB" sz="1300">
                <a:solidFill>
                  <a:srgbClr val="FF0000"/>
                </a:solidFill>
                <a:latin typeface="Consolas"/>
                <a:ea typeface="Consolas"/>
                <a:cs typeface="Consolas"/>
                <a:sym typeface="Consolas"/>
              </a:rPr>
              <a:t>;</a:t>
            </a:r>
            <a:endParaRPr sz="1300">
              <a:solidFill>
                <a:srgbClr val="FF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rgbClr val="FF0000"/>
                </a:solidFill>
                <a:latin typeface="Consolas"/>
                <a:ea typeface="Consolas"/>
                <a:cs typeface="Consolas"/>
                <a:sym typeface="Consolas"/>
              </a:rPr>
              <a:t>  position: </a:t>
            </a:r>
            <a:r>
              <a:rPr lang="en-GB" sz="1300">
                <a:solidFill>
                  <a:srgbClr val="0000FF"/>
                </a:solidFill>
                <a:latin typeface="Consolas"/>
                <a:ea typeface="Consolas"/>
                <a:cs typeface="Consolas"/>
                <a:sym typeface="Consolas"/>
              </a:rPr>
              <a:t>absolute</a:t>
            </a:r>
            <a:r>
              <a:rPr lang="en-GB" sz="1300">
                <a:solidFill>
                  <a:srgbClr val="FF0000"/>
                </a:solidFill>
                <a:latin typeface="Consolas"/>
                <a:ea typeface="Consolas"/>
                <a:cs typeface="Consolas"/>
                <a:sym typeface="Consolas"/>
              </a:rPr>
              <a:t>;</a:t>
            </a:r>
            <a:endParaRPr sz="1300">
              <a:solidFill>
                <a:srgbClr val="FF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rgbClr val="FF0000"/>
                </a:solidFill>
                <a:latin typeface="Consolas"/>
                <a:ea typeface="Consolas"/>
                <a:cs typeface="Consolas"/>
                <a:sym typeface="Consolas"/>
              </a:rPr>
              <a:t>  left:</a:t>
            </a:r>
            <a:r>
              <a:rPr lang="en-GB" sz="1300">
                <a:solidFill>
                  <a:srgbClr val="0000FF"/>
                </a:solidFill>
                <a:latin typeface="Consolas"/>
                <a:ea typeface="Consolas"/>
                <a:cs typeface="Consolas"/>
                <a:sym typeface="Consolas"/>
              </a:rPr>
              <a:t>207px</a:t>
            </a:r>
            <a:r>
              <a:rPr lang="en-GB" sz="1300">
                <a:solidFill>
                  <a:srgbClr val="FF0000"/>
                </a:solidFill>
                <a:latin typeface="Consolas"/>
                <a:ea typeface="Consolas"/>
                <a:cs typeface="Consolas"/>
                <a:sym typeface="Consolas"/>
              </a:rPr>
              <a:t>;</a:t>
            </a:r>
            <a:endParaRPr sz="1300">
              <a:solidFill>
                <a:srgbClr val="FF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rgbClr val="FF0000"/>
                </a:solidFill>
                <a:latin typeface="Consolas"/>
                <a:ea typeface="Consolas"/>
                <a:cs typeface="Consolas"/>
                <a:sym typeface="Consolas"/>
              </a:rPr>
              <a:t>  top:</a:t>
            </a:r>
            <a:r>
              <a:rPr lang="en-GB" sz="1300">
                <a:solidFill>
                  <a:srgbClr val="0000FF"/>
                </a:solidFill>
                <a:latin typeface="Consolas"/>
                <a:ea typeface="Consolas"/>
                <a:cs typeface="Consolas"/>
                <a:sym typeface="Consolas"/>
              </a:rPr>
              <a:t>57px</a:t>
            </a:r>
            <a:r>
              <a:rPr lang="en-GB" sz="1300">
                <a:solidFill>
                  <a:srgbClr val="FF0000"/>
                </a:solidFill>
                <a:latin typeface="Consolas"/>
                <a:ea typeface="Consolas"/>
                <a:cs typeface="Consolas"/>
                <a:sym typeface="Consolas"/>
              </a:rPr>
              <a:t>;</a:t>
            </a:r>
            <a:endParaRPr sz="1300">
              <a:solidFill>
                <a:srgbClr val="FF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rgbClr val="800000"/>
                </a:solidFill>
                <a:latin typeface="Consolas"/>
                <a:ea typeface="Consolas"/>
                <a:cs typeface="Consolas"/>
                <a:sym typeface="Consolas"/>
              </a:rPr>
              <a:t>}</a:t>
            </a:r>
            <a:endParaRPr sz="13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300">
              <a:solidFill>
                <a:srgbClr val="800000"/>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300">
              <a:solidFill>
                <a:srgbClr val="3C78D8"/>
              </a:solidFill>
              <a:latin typeface="Consolas"/>
              <a:ea typeface="Consolas"/>
              <a:cs typeface="Consolas"/>
              <a:sym typeface="Consolas"/>
            </a:endParaRPr>
          </a:p>
        </p:txBody>
      </p:sp>
      <p:sp>
        <p:nvSpPr>
          <p:cNvPr id="590" name="Google Shape;590;p78"/>
          <p:cNvSpPr txBox="1"/>
          <p:nvPr/>
        </p:nvSpPr>
        <p:spPr>
          <a:xfrm>
            <a:off x="5657575" y="1722100"/>
            <a:ext cx="3360600" cy="32277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300">
                <a:solidFill>
                  <a:srgbClr val="800000"/>
                </a:solidFill>
                <a:latin typeface="Consolas"/>
                <a:ea typeface="Consolas"/>
                <a:cs typeface="Consolas"/>
                <a:sym typeface="Consolas"/>
              </a:rPr>
              <a:t>@keyframes animacion {</a:t>
            </a:r>
            <a:endParaRPr sz="13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rgbClr val="800000"/>
                </a:solidFill>
                <a:latin typeface="Consolas"/>
                <a:ea typeface="Consolas"/>
                <a:cs typeface="Consolas"/>
                <a:sym typeface="Consolas"/>
              </a:rPr>
              <a:t>  </a:t>
            </a:r>
            <a:r>
              <a:rPr lang="en-GB" sz="1300">
                <a:solidFill>
                  <a:srgbClr val="FF0000"/>
                </a:solidFill>
                <a:latin typeface="Consolas"/>
                <a:ea typeface="Consolas"/>
                <a:cs typeface="Consolas"/>
                <a:sym typeface="Consolas"/>
              </a:rPr>
              <a:t>from</a:t>
            </a:r>
            <a:r>
              <a:rPr lang="en-GB" sz="1300">
                <a:solidFill>
                  <a:srgbClr val="800000"/>
                </a:solidFill>
                <a:latin typeface="Consolas"/>
                <a:ea typeface="Consolas"/>
                <a:cs typeface="Consolas"/>
                <a:sym typeface="Consolas"/>
              </a:rPr>
              <a:t> { }</a:t>
            </a:r>
            <a:endParaRPr sz="13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rgbClr val="800000"/>
                </a:solidFill>
                <a:latin typeface="Consolas"/>
                <a:ea typeface="Consolas"/>
                <a:cs typeface="Consolas"/>
                <a:sym typeface="Consolas"/>
              </a:rPr>
              <a:t>  </a:t>
            </a:r>
            <a:r>
              <a:rPr lang="en-GB" sz="1300">
                <a:solidFill>
                  <a:srgbClr val="FF0000"/>
                </a:solidFill>
                <a:latin typeface="Consolas"/>
                <a:ea typeface="Consolas"/>
                <a:cs typeface="Consolas"/>
                <a:sym typeface="Consolas"/>
              </a:rPr>
              <a:t>to</a:t>
            </a:r>
            <a:r>
              <a:rPr lang="en-GB" sz="1300">
                <a:solidFill>
                  <a:srgbClr val="800000"/>
                </a:solidFill>
                <a:latin typeface="Consolas"/>
                <a:ea typeface="Consolas"/>
                <a:cs typeface="Consolas"/>
                <a:sym typeface="Consolas"/>
              </a:rPr>
              <a:t> {</a:t>
            </a:r>
            <a:endParaRPr sz="13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rgbClr val="800000"/>
                </a:solidFill>
                <a:latin typeface="Consolas"/>
                <a:ea typeface="Consolas"/>
                <a:cs typeface="Consolas"/>
                <a:sym typeface="Consolas"/>
              </a:rPr>
              <a:t>	/* probar propiedades */</a:t>
            </a:r>
            <a:endParaRPr sz="13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rgbClr val="800000"/>
                </a:solidFill>
                <a:latin typeface="Consolas"/>
                <a:ea typeface="Consolas"/>
                <a:cs typeface="Consolas"/>
                <a:sym typeface="Consolas"/>
              </a:rPr>
              <a:t>	</a:t>
            </a:r>
            <a:r>
              <a:rPr lang="en-GB" sz="1300">
                <a:solidFill>
                  <a:srgbClr val="FF0000"/>
                </a:solidFill>
                <a:latin typeface="Consolas"/>
                <a:ea typeface="Consolas"/>
                <a:cs typeface="Consolas"/>
                <a:sym typeface="Consolas"/>
              </a:rPr>
              <a:t>transform</a:t>
            </a:r>
            <a:r>
              <a:rPr lang="en-GB" sz="1300">
                <a:solidFill>
                  <a:srgbClr val="800000"/>
                </a:solidFill>
                <a:latin typeface="Consolas"/>
                <a:ea typeface="Consolas"/>
                <a:cs typeface="Consolas"/>
                <a:sym typeface="Consolas"/>
              </a:rPr>
              <a:t>: </a:t>
            </a:r>
            <a:r>
              <a:rPr lang="en-GB" sz="1300">
                <a:solidFill>
                  <a:srgbClr val="0000FF"/>
                </a:solidFill>
                <a:latin typeface="Consolas"/>
                <a:ea typeface="Consolas"/>
                <a:cs typeface="Consolas"/>
                <a:sym typeface="Consolas"/>
              </a:rPr>
              <a:t>skewY</a:t>
            </a:r>
            <a:r>
              <a:rPr lang="en-GB" sz="1300">
                <a:solidFill>
                  <a:srgbClr val="800000"/>
                </a:solidFill>
                <a:latin typeface="Consolas"/>
                <a:ea typeface="Consolas"/>
                <a:cs typeface="Consolas"/>
                <a:sym typeface="Consolas"/>
              </a:rPr>
              <a:t>(25deg)</a:t>
            </a:r>
            <a:endParaRPr sz="13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rgbClr val="800000"/>
                </a:solidFill>
                <a:latin typeface="Consolas"/>
                <a:ea typeface="Consolas"/>
                <a:cs typeface="Consolas"/>
                <a:sym typeface="Consolas"/>
              </a:rPr>
              <a:t>  }</a:t>
            </a:r>
            <a:endParaRPr sz="13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rgbClr val="800000"/>
                </a:solidFill>
                <a:latin typeface="Consolas"/>
                <a:ea typeface="Consolas"/>
                <a:cs typeface="Consolas"/>
                <a:sym typeface="Consolas"/>
              </a:rPr>
              <a:t>} /* configuracion inicial */</a:t>
            </a:r>
            <a:endParaRPr sz="13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rgbClr val="800000"/>
                </a:solidFill>
                <a:latin typeface="Consolas"/>
                <a:ea typeface="Consolas"/>
                <a:cs typeface="Consolas"/>
                <a:sym typeface="Consolas"/>
              </a:rPr>
              <a:t>.animame {</a:t>
            </a:r>
            <a:endParaRPr sz="13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rgbClr val="800000"/>
                </a:solidFill>
                <a:latin typeface="Consolas"/>
                <a:ea typeface="Consolas"/>
                <a:cs typeface="Consolas"/>
                <a:sym typeface="Consolas"/>
              </a:rPr>
              <a:t>   </a:t>
            </a:r>
            <a:r>
              <a:rPr lang="en-GB" sz="1300">
                <a:solidFill>
                  <a:srgbClr val="FF0000"/>
                </a:solidFill>
                <a:latin typeface="Consolas"/>
                <a:ea typeface="Consolas"/>
                <a:cs typeface="Consolas"/>
                <a:sym typeface="Consolas"/>
              </a:rPr>
              <a:t>animation</a:t>
            </a:r>
            <a:r>
              <a:rPr lang="en-GB" sz="1300">
                <a:solidFill>
                  <a:srgbClr val="800000"/>
                </a:solidFill>
                <a:latin typeface="Consolas"/>
                <a:ea typeface="Consolas"/>
                <a:cs typeface="Consolas"/>
                <a:sym typeface="Consolas"/>
              </a:rPr>
              <a:t>: </a:t>
            </a:r>
            <a:r>
              <a:rPr lang="en-GB" sz="1300">
                <a:solidFill>
                  <a:srgbClr val="0000FF"/>
                </a:solidFill>
                <a:latin typeface="Consolas"/>
                <a:ea typeface="Consolas"/>
                <a:cs typeface="Consolas"/>
                <a:sym typeface="Consolas"/>
              </a:rPr>
              <a:t>animacion 1s linear 3s infinite alternate</a:t>
            </a:r>
            <a:r>
              <a:rPr lang="en-GB" sz="1300">
                <a:solidFill>
                  <a:srgbClr val="800000"/>
                </a:solidFill>
                <a:latin typeface="Consolas"/>
                <a:ea typeface="Consolas"/>
                <a:cs typeface="Consolas"/>
                <a:sym typeface="Consolas"/>
              </a:rPr>
              <a:t>;}</a:t>
            </a:r>
            <a:endParaRPr sz="13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3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t/>
            </a:r>
            <a:endParaRPr sz="1300">
              <a:solidFill>
                <a:srgbClr val="800000"/>
              </a:solidFill>
              <a:latin typeface="Consolas"/>
              <a:ea typeface="Consolas"/>
              <a:cs typeface="Consolas"/>
              <a:sym typeface="Consolas"/>
            </a:endParaRPr>
          </a:p>
          <a:p>
            <a:pPr indent="0" lvl="0" marL="0" rtl="0" algn="l">
              <a:lnSpc>
                <a:spcPct val="135714"/>
              </a:lnSpc>
              <a:spcBef>
                <a:spcPts val="0"/>
              </a:spcBef>
              <a:spcAft>
                <a:spcPts val="0"/>
              </a:spcAft>
              <a:buNone/>
            </a:pPr>
            <a:r>
              <a:t/>
            </a:r>
            <a:endParaRPr sz="1300">
              <a:solidFill>
                <a:srgbClr val="3C78D8"/>
              </a:solidFill>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pic>
        <p:nvPicPr>
          <p:cNvPr id="595" name="Google Shape;595;p7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96" name="Google Shape;596;p79"/>
          <p:cNvSpPr txBox="1"/>
          <p:nvPr/>
        </p:nvSpPr>
        <p:spPr>
          <a:xfrm>
            <a:off x="1053147" y="572765"/>
            <a:ext cx="62379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4000">
                <a:latin typeface="Anton"/>
                <a:ea typeface="Anton"/>
                <a:cs typeface="Anton"/>
                <a:sym typeface="Anton"/>
              </a:rPr>
              <a:t>¿RECUERDAN EL EJEMPLO?</a:t>
            </a:r>
            <a:endParaRPr i="1" sz="4000">
              <a:latin typeface="Anton"/>
              <a:ea typeface="Anton"/>
              <a:cs typeface="Anton"/>
              <a:sym typeface="Anton"/>
            </a:endParaRPr>
          </a:p>
        </p:txBody>
      </p:sp>
      <p:pic>
        <p:nvPicPr>
          <p:cNvPr id="597" name="Google Shape;597;p79"/>
          <p:cNvPicPr preferRelativeResize="0"/>
          <p:nvPr/>
        </p:nvPicPr>
        <p:blipFill>
          <a:blip r:embed="rId4">
            <a:alphaModFix/>
          </a:blip>
          <a:stretch>
            <a:fillRect/>
          </a:stretch>
        </p:blipFill>
        <p:spPr>
          <a:xfrm rot="793560">
            <a:off x="6407632" y="418561"/>
            <a:ext cx="1415813" cy="1006237"/>
          </a:xfrm>
          <a:prstGeom prst="rect">
            <a:avLst/>
          </a:prstGeom>
          <a:noFill/>
          <a:ln>
            <a:noFill/>
          </a:ln>
        </p:spPr>
      </p:pic>
      <p:sp>
        <p:nvSpPr>
          <p:cNvPr id="598" name="Google Shape;598;p79"/>
          <p:cNvSpPr txBox="1"/>
          <p:nvPr/>
        </p:nvSpPr>
        <p:spPr>
          <a:xfrm>
            <a:off x="2362625" y="1175550"/>
            <a:ext cx="31083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latin typeface="Helvetica Neue Light"/>
                <a:ea typeface="Helvetica Neue Light"/>
                <a:cs typeface="Helvetica Neue Light"/>
                <a:sym typeface="Helvetica Neue Light"/>
              </a:rPr>
              <a:t>Ahora lo animamos...</a:t>
            </a:r>
            <a:endParaRPr sz="2100">
              <a:latin typeface="Helvetica Neue Light"/>
              <a:ea typeface="Helvetica Neue Light"/>
              <a:cs typeface="Helvetica Neue Light"/>
              <a:sym typeface="Helvetica Neue Light"/>
            </a:endParaRPr>
          </a:p>
        </p:txBody>
      </p:sp>
      <p:pic>
        <p:nvPicPr>
          <p:cNvPr id="599" name="Google Shape;599;p79"/>
          <p:cNvPicPr preferRelativeResize="0"/>
          <p:nvPr/>
        </p:nvPicPr>
        <p:blipFill>
          <a:blip r:embed="rId5">
            <a:alphaModFix/>
          </a:blip>
          <a:stretch>
            <a:fillRect/>
          </a:stretch>
        </p:blipFill>
        <p:spPr>
          <a:xfrm>
            <a:off x="5091275" y="2108150"/>
            <a:ext cx="3202275" cy="2244025"/>
          </a:xfrm>
          <a:prstGeom prst="rect">
            <a:avLst/>
          </a:prstGeom>
          <a:noFill/>
          <a:ln>
            <a:noFill/>
          </a:ln>
        </p:spPr>
      </p:pic>
      <p:sp>
        <p:nvSpPr>
          <p:cNvPr id="600" name="Google Shape;600;p79"/>
          <p:cNvSpPr txBox="1"/>
          <p:nvPr/>
        </p:nvSpPr>
        <p:spPr>
          <a:xfrm>
            <a:off x="1510625" y="2390788"/>
            <a:ext cx="2793300" cy="2136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&lt;!-- Caja Blanca --&gt;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&lt;div&gt;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&lt;/div&gt;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&lt;!-- Caja Roja --&gt;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&lt;div class="animame"&gt;</a:t>
            </a:r>
            <a:endParaRPr>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a:solidFill>
                  <a:srgbClr val="800000"/>
                </a:solidFill>
                <a:latin typeface="Consolas"/>
                <a:ea typeface="Consolas"/>
                <a:cs typeface="Consolas"/>
                <a:sym typeface="Consolas"/>
              </a:rPr>
              <a:t>&lt;/div&gt;</a:t>
            </a:r>
            <a:endParaRPr>
              <a:solidFill>
                <a:srgbClr val="800000"/>
              </a:solidFill>
              <a:latin typeface="Consolas"/>
              <a:ea typeface="Consolas"/>
              <a:cs typeface="Consolas"/>
              <a:sym typeface="Consolas"/>
            </a:endParaRPr>
          </a:p>
          <a:p>
            <a:pPr indent="0" lvl="0" marL="0" rtl="0" algn="l">
              <a:lnSpc>
                <a:spcPct val="135714"/>
              </a:lnSpc>
              <a:spcBef>
                <a:spcPts val="0"/>
              </a:spcBef>
              <a:spcAft>
                <a:spcPts val="0"/>
              </a:spcAft>
              <a:buNone/>
            </a:pPr>
            <a:r>
              <a:t/>
            </a:r>
            <a:endParaRPr>
              <a:solidFill>
                <a:srgbClr val="3C78D8"/>
              </a:solidFill>
              <a:latin typeface="Consolas"/>
              <a:ea typeface="Consolas"/>
              <a:cs typeface="Consolas"/>
              <a:sym typeface="Consolas"/>
            </a:endParaRPr>
          </a:p>
        </p:txBody>
      </p:sp>
      <p:sp>
        <p:nvSpPr>
          <p:cNvPr id="601" name="Google Shape;601;p79"/>
          <p:cNvSpPr txBox="1"/>
          <p:nvPr/>
        </p:nvSpPr>
        <p:spPr>
          <a:xfrm>
            <a:off x="1609900" y="1932638"/>
            <a:ext cx="11865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Didact Gothic"/>
                <a:ea typeface="Didact Gothic"/>
                <a:cs typeface="Didact Gothic"/>
                <a:sym typeface="Didact Gothic"/>
              </a:rPr>
              <a:t>HTML</a:t>
            </a:r>
            <a:endParaRPr b="1" sz="1800">
              <a:latin typeface="Didact Gothic"/>
              <a:ea typeface="Didact Gothic"/>
              <a:cs typeface="Didact Gothic"/>
              <a:sym typeface="Didact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05" name="Shape 605"/>
        <p:cNvGrpSpPr/>
        <p:nvPr/>
      </p:nvGrpSpPr>
      <p:grpSpPr>
        <a:xfrm>
          <a:off x="0" y="0"/>
          <a:ext cx="0" cy="0"/>
          <a:chOff x="0" y="0"/>
          <a:chExt cx="0" cy="0"/>
        </a:xfrm>
      </p:grpSpPr>
      <p:pic>
        <p:nvPicPr>
          <p:cNvPr id="606" name="Google Shape;606;p8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07" name="Google Shape;607;p80"/>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608" name="Google Shape;608;p80"/>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i="1" sz="3600">
              <a:latin typeface="Anton"/>
              <a:ea typeface="Anton"/>
              <a:cs typeface="Anton"/>
              <a:sym typeface="Anto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8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14" name="Google Shape;614;p81"/>
          <p:cNvSpPr txBox="1"/>
          <p:nvPr/>
        </p:nvSpPr>
        <p:spPr>
          <a:xfrm>
            <a:off x="643801" y="2719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ANIMACIÓN – LÍNEA DE TIEMPO</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615" name="Google Shape;615;p81"/>
          <p:cNvSpPr txBox="1"/>
          <p:nvPr/>
        </p:nvSpPr>
        <p:spPr>
          <a:xfrm>
            <a:off x="1720650" y="1374725"/>
            <a:ext cx="5702700" cy="5007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lang="en-GB" sz="2100">
                <a:highlight>
                  <a:srgbClr val="FFFFFF"/>
                </a:highlight>
                <a:latin typeface="Helvetica Neue Light"/>
                <a:ea typeface="Helvetica Neue Light"/>
                <a:cs typeface="Helvetica Neue Light"/>
                <a:sym typeface="Helvetica Neue Light"/>
              </a:rPr>
              <a:t>Puedes hacer animaciones con texto: </a:t>
            </a:r>
            <a:endParaRPr sz="2100">
              <a:highlight>
                <a:srgbClr val="FFFFFF"/>
              </a:highlight>
              <a:latin typeface="Helvetica Neue Light"/>
              <a:ea typeface="Helvetica Neue Light"/>
              <a:cs typeface="Helvetica Neue Light"/>
              <a:sym typeface="Helvetica Neue Light"/>
            </a:endParaRPr>
          </a:p>
        </p:txBody>
      </p:sp>
      <p:sp>
        <p:nvSpPr>
          <p:cNvPr id="616" name="Google Shape;616;p81"/>
          <p:cNvSpPr txBox="1"/>
          <p:nvPr/>
        </p:nvSpPr>
        <p:spPr>
          <a:xfrm>
            <a:off x="921225" y="1875425"/>
            <a:ext cx="3588900" cy="30474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800000"/>
                </a:solidFill>
                <a:latin typeface="Consolas"/>
                <a:ea typeface="Consolas"/>
                <a:cs typeface="Consolas"/>
                <a:sym typeface="Consolas"/>
              </a:rPr>
              <a:t>h1</a:t>
            </a:r>
            <a:r>
              <a:rPr lang="en-GB"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animation-duration</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2s</a:t>
            </a: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animation-name</a:t>
            </a:r>
            <a:r>
              <a:rPr lang="en-GB" sz="1200">
                <a:solidFill>
                  <a:schemeClr val="dk1"/>
                </a:solidFill>
                <a:latin typeface="Consolas"/>
                <a:ea typeface="Consolas"/>
                <a:cs typeface="Consolas"/>
                <a:sym typeface="Consolas"/>
              </a:rPr>
              <a:t>: aparecer;</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a:t>
            </a:r>
            <a:br>
              <a:rPr lang="en-GB" sz="1200">
                <a:solidFill>
                  <a:schemeClr val="dk1"/>
                </a:solidFill>
                <a:latin typeface="Consolas"/>
                <a:ea typeface="Consolas"/>
                <a:cs typeface="Consolas"/>
                <a:sym typeface="Consolas"/>
              </a:rPr>
            </a:b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sz="1200">
                <a:solidFill>
                  <a:srgbClr val="AF00DB"/>
                </a:solidFill>
                <a:latin typeface="Consolas"/>
                <a:ea typeface="Consolas"/>
                <a:cs typeface="Consolas"/>
                <a:sym typeface="Consolas"/>
              </a:rPr>
              <a:t>@keyframes</a:t>
            </a:r>
            <a:r>
              <a:rPr lang="en-GB" sz="1200">
                <a:solidFill>
                  <a:schemeClr val="dk1"/>
                </a:solidFill>
                <a:latin typeface="Consolas"/>
                <a:ea typeface="Consolas"/>
                <a:cs typeface="Consolas"/>
                <a:sym typeface="Consolas"/>
              </a:rPr>
              <a:t> </a:t>
            </a:r>
            <a:r>
              <a:rPr lang="en-GB" sz="1200">
                <a:solidFill>
                  <a:srgbClr val="001080"/>
                </a:solidFill>
                <a:latin typeface="Consolas"/>
                <a:ea typeface="Consolas"/>
                <a:cs typeface="Consolas"/>
                <a:sym typeface="Consolas"/>
              </a:rPr>
              <a:t>aparecer</a:t>
            </a:r>
            <a:r>
              <a:rPr lang="en-GB"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0% {</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opacity</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0</a:t>
            </a: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100% {</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r>
              <a:rPr lang="en-GB" sz="1200">
                <a:solidFill>
                  <a:srgbClr val="FF0000"/>
                </a:solidFill>
                <a:latin typeface="Consolas"/>
                <a:ea typeface="Consolas"/>
                <a:cs typeface="Consolas"/>
                <a:sym typeface="Consolas"/>
              </a:rPr>
              <a:t>opacity</a:t>
            </a:r>
            <a:r>
              <a:rPr lang="en-GB" sz="1200">
                <a:solidFill>
                  <a:schemeClr val="dk1"/>
                </a:solidFill>
                <a:latin typeface="Consolas"/>
                <a:ea typeface="Consolas"/>
                <a:cs typeface="Consolas"/>
                <a:sym typeface="Consolas"/>
              </a:rPr>
              <a:t>: </a:t>
            </a:r>
            <a:r>
              <a:rPr lang="en-GB" sz="1200">
                <a:solidFill>
                  <a:srgbClr val="09885A"/>
                </a:solidFill>
                <a:latin typeface="Consolas"/>
                <a:ea typeface="Consolas"/>
                <a:cs typeface="Consolas"/>
                <a:sym typeface="Consolas"/>
              </a:rPr>
              <a:t>1</a:t>
            </a: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200">
              <a:latin typeface="Consolas"/>
              <a:ea typeface="Consolas"/>
              <a:cs typeface="Consolas"/>
              <a:sym typeface="Consolas"/>
            </a:endParaRPr>
          </a:p>
        </p:txBody>
      </p:sp>
      <p:pic>
        <p:nvPicPr>
          <p:cNvPr id="617" name="Google Shape;617;p81"/>
          <p:cNvPicPr preferRelativeResize="0"/>
          <p:nvPr/>
        </p:nvPicPr>
        <p:blipFill>
          <a:blip r:embed="rId4">
            <a:alphaModFix/>
          </a:blip>
          <a:stretch>
            <a:fillRect/>
          </a:stretch>
        </p:blipFill>
        <p:spPr>
          <a:xfrm>
            <a:off x="5649300" y="2713325"/>
            <a:ext cx="3105150" cy="13716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8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23" name="Google Shape;623;p82"/>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ANIMACIÓN</a:t>
            </a:r>
            <a:r>
              <a:rPr i="1" lang="en-GB" sz="3800">
                <a:solidFill>
                  <a:schemeClr val="dk1"/>
                </a:solidFill>
                <a:latin typeface="Anton"/>
                <a:ea typeface="Anton"/>
                <a:cs typeface="Anton"/>
                <a:sym typeface="Anton"/>
              </a:rPr>
              <a:t> – LÍNEA DE TIEMPO</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624" name="Google Shape;624;p82"/>
          <p:cNvSpPr txBox="1"/>
          <p:nvPr/>
        </p:nvSpPr>
        <p:spPr>
          <a:xfrm>
            <a:off x="736950" y="1437725"/>
            <a:ext cx="7670100" cy="50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highlight>
                  <a:srgbClr val="FFFFFF"/>
                </a:highlight>
                <a:latin typeface="Helvetica Neue Light"/>
                <a:ea typeface="Helvetica Neue Light"/>
                <a:cs typeface="Helvetica Neue Light"/>
                <a:sym typeface="Helvetica Neue Light"/>
              </a:rPr>
              <a:t>Puedes usar lo siguiente para poner las animaciones que quieras,</a:t>
            </a:r>
            <a:endParaRPr sz="1800">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highlight>
                  <a:srgbClr val="FFFFFF"/>
                </a:highlight>
                <a:latin typeface="Helvetica Neue Light"/>
                <a:ea typeface="Helvetica Neue Light"/>
                <a:cs typeface="Helvetica Neue Light"/>
                <a:sym typeface="Helvetica Neue Light"/>
              </a:rPr>
              <a:t>haz clic sobre la imagen para ver la página web:</a:t>
            </a:r>
            <a:endParaRPr sz="1800">
              <a:highlight>
                <a:srgbClr val="FFFFFF"/>
              </a:highlight>
              <a:latin typeface="Helvetica Neue Light"/>
              <a:ea typeface="Helvetica Neue Light"/>
              <a:cs typeface="Helvetica Neue Light"/>
              <a:sym typeface="Helvetica Neue Light"/>
            </a:endParaRPr>
          </a:p>
        </p:txBody>
      </p:sp>
      <p:pic>
        <p:nvPicPr>
          <p:cNvPr id="625" name="Google Shape;625;p82">
            <a:hlinkClick r:id="rId4"/>
          </p:cNvPr>
          <p:cNvPicPr preferRelativeResize="0"/>
          <p:nvPr/>
        </p:nvPicPr>
        <p:blipFill>
          <a:blip r:embed="rId5">
            <a:alphaModFix/>
          </a:blip>
          <a:stretch>
            <a:fillRect/>
          </a:stretch>
        </p:blipFill>
        <p:spPr>
          <a:xfrm>
            <a:off x="1872549" y="2293025"/>
            <a:ext cx="5398899" cy="26876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83"/>
          <p:cNvPicPr preferRelativeResize="0"/>
          <p:nvPr/>
        </p:nvPicPr>
        <p:blipFill>
          <a:blip r:embed="rId3">
            <a:alphaModFix/>
          </a:blip>
          <a:stretch>
            <a:fillRect/>
          </a:stretch>
        </p:blipFill>
        <p:spPr>
          <a:xfrm>
            <a:off x="7567925" y="4659625"/>
            <a:ext cx="1186526" cy="330675"/>
          </a:xfrm>
          <a:prstGeom prst="rect">
            <a:avLst/>
          </a:prstGeom>
          <a:noFill/>
          <a:ln>
            <a:noFill/>
          </a:ln>
        </p:spPr>
      </p:pic>
      <p:cxnSp>
        <p:nvCxnSpPr>
          <p:cNvPr id="631" name="Google Shape;631;p83"/>
          <p:cNvCxnSpPr>
            <a:stCxn id="632" idx="6"/>
            <a:endCxn id="633" idx="2"/>
          </p:cNvCxnSpPr>
          <p:nvPr/>
        </p:nvCxnSpPr>
        <p:spPr>
          <a:xfrm>
            <a:off x="2249350" y="1601250"/>
            <a:ext cx="4578300" cy="0"/>
          </a:xfrm>
          <a:prstGeom prst="straightConnector1">
            <a:avLst/>
          </a:prstGeom>
          <a:noFill/>
          <a:ln cap="flat" cmpd="sng" w="9525">
            <a:solidFill>
              <a:srgbClr val="3DFFBC"/>
            </a:solidFill>
            <a:prstDash val="solid"/>
            <a:round/>
            <a:headEnd len="med" w="med" type="none"/>
            <a:tailEnd len="med" w="med" type="none"/>
          </a:ln>
        </p:spPr>
      </p:cxnSp>
      <p:sp>
        <p:nvSpPr>
          <p:cNvPr id="632" name="Google Shape;632;p83"/>
          <p:cNvSpPr/>
          <p:nvPr/>
        </p:nvSpPr>
        <p:spPr>
          <a:xfrm>
            <a:off x="1635250" y="12942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83"/>
          <p:cNvSpPr/>
          <p:nvPr/>
        </p:nvSpPr>
        <p:spPr>
          <a:xfrm>
            <a:off x="6550955" y="12942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635" name="Google Shape;635;p83"/>
          <p:cNvSpPr txBox="1"/>
          <p:nvPr/>
        </p:nvSpPr>
        <p:spPr>
          <a:xfrm>
            <a:off x="809200" y="2038950"/>
            <a:ext cx="2266200" cy="686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rgbClr val="231F20"/>
                </a:solidFill>
                <a:highlight>
                  <a:srgbClr val="FFFFFF"/>
                </a:highlight>
                <a:latin typeface="Helvetica Neue Light"/>
                <a:ea typeface="Helvetica Neue Light"/>
                <a:cs typeface="Helvetica Neue Light"/>
                <a:sym typeface="Helvetica Neue Light"/>
              </a:rPr>
              <a:t>Enlace a la biblioteca de animación CSS (dentro de </a:t>
            </a:r>
            <a:r>
              <a:rPr lang="en-GB" sz="1800">
                <a:solidFill>
                  <a:srgbClr val="231F20"/>
                </a:solidFill>
                <a:highlight>
                  <a:srgbClr val="E0FF00"/>
                </a:highlight>
                <a:latin typeface="Helvetica Neue Light"/>
                <a:ea typeface="Helvetica Neue Light"/>
                <a:cs typeface="Helvetica Neue Light"/>
                <a:sym typeface="Helvetica Neue Light"/>
              </a:rPr>
              <a:t>&lt;head&gt;</a:t>
            </a:r>
            <a:r>
              <a:rPr lang="en-GB" sz="1800">
                <a:solidFill>
                  <a:srgbClr val="231F20"/>
                </a:solidFill>
                <a:highlight>
                  <a:srgbClr val="FFFFFF"/>
                </a:highlight>
                <a:latin typeface="Helvetica Neue Light"/>
                <a:ea typeface="Helvetica Neue Light"/>
                <a:cs typeface="Helvetica Neue Light"/>
                <a:sym typeface="Helvetica Neue Light"/>
              </a:rPr>
              <a:t>).</a:t>
            </a:r>
            <a:endParaRPr sz="1800">
              <a:solidFill>
                <a:srgbClr val="231F20"/>
              </a:solidFill>
              <a:highlight>
                <a:srgbClr val="FFFFFF"/>
              </a:highlight>
              <a:latin typeface="Helvetica Neue Light"/>
              <a:ea typeface="Helvetica Neue Light"/>
              <a:cs typeface="Helvetica Neue Light"/>
              <a:sym typeface="Helvetica Neue Light"/>
            </a:endParaRPr>
          </a:p>
        </p:txBody>
      </p:sp>
      <p:sp>
        <p:nvSpPr>
          <p:cNvPr id="636" name="Google Shape;636;p83"/>
          <p:cNvSpPr txBox="1"/>
          <p:nvPr/>
        </p:nvSpPr>
        <p:spPr>
          <a:xfrm>
            <a:off x="5529650" y="2111550"/>
            <a:ext cx="2461500" cy="54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rgbClr val="231F20"/>
                </a:solidFill>
                <a:highlight>
                  <a:srgbClr val="FFFFFF"/>
                </a:highlight>
                <a:latin typeface="Helvetica Neue Light"/>
                <a:ea typeface="Helvetica Neue Light"/>
                <a:cs typeface="Helvetica Neue Light"/>
                <a:sym typeface="Helvetica Neue Light"/>
              </a:rPr>
              <a:t>Enlace y activar wow.js (poner antes del cierre de </a:t>
            </a:r>
            <a:r>
              <a:rPr lang="en-GB" sz="1800">
                <a:solidFill>
                  <a:srgbClr val="231F20"/>
                </a:solidFill>
                <a:highlight>
                  <a:srgbClr val="E0FF00"/>
                </a:highlight>
                <a:latin typeface="Helvetica Neue Light"/>
                <a:ea typeface="Helvetica Neue Light"/>
                <a:cs typeface="Helvetica Neue Light"/>
                <a:sym typeface="Helvetica Neue Light"/>
              </a:rPr>
              <a:t>&lt;body&gt;</a:t>
            </a:r>
            <a:r>
              <a:rPr lang="en-GB" sz="1800">
                <a:solidFill>
                  <a:srgbClr val="231F20"/>
                </a:solidFill>
                <a:highlight>
                  <a:srgbClr val="FFFFFF"/>
                </a:highlight>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
        <p:nvSpPr>
          <p:cNvPr id="637" name="Google Shape;637;p83"/>
          <p:cNvSpPr txBox="1"/>
          <p:nvPr/>
        </p:nvSpPr>
        <p:spPr>
          <a:xfrm>
            <a:off x="1749186" y="1330274"/>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638" name="Google Shape;638;p83"/>
          <p:cNvSpPr txBox="1"/>
          <p:nvPr/>
        </p:nvSpPr>
        <p:spPr>
          <a:xfrm>
            <a:off x="6689387" y="132113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639" name="Google Shape;639;p83"/>
          <p:cNvSpPr txBox="1"/>
          <p:nvPr/>
        </p:nvSpPr>
        <p:spPr>
          <a:xfrm>
            <a:off x="1311600" y="394575"/>
            <a:ext cx="6520800" cy="686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¿CÓMO LO INSTALO?</a:t>
            </a:r>
            <a:endParaRPr i="1" sz="3800">
              <a:solidFill>
                <a:schemeClr val="dk1"/>
              </a:solidFill>
              <a:latin typeface="Anton"/>
              <a:ea typeface="Anton"/>
              <a:cs typeface="Anton"/>
              <a:sym typeface="Anton"/>
            </a:endParaRPr>
          </a:p>
        </p:txBody>
      </p:sp>
      <p:sp>
        <p:nvSpPr>
          <p:cNvPr id="640" name="Google Shape;640;p83"/>
          <p:cNvSpPr txBox="1"/>
          <p:nvPr/>
        </p:nvSpPr>
        <p:spPr>
          <a:xfrm>
            <a:off x="297475" y="3084900"/>
            <a:ext cx="4155000" cy="1068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a:solidFill>
                  <a:srgbClr val="800000"/>
                </a:solidFill>
                <a:latin typeface="Consolas"/>
                <a:ea typeface="Consolas"/>
                <a:cs typeface="Consolas"/>
                <a:sym typeface="Consolas"/>
              </a:rPr>
              <a:t>&lt;link</a:t>
            </a: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rel</a:t>
            </a:r>
            <a:r>
              <a:rPr lang="en-GB">
                <a:solidFill>
                  <a:schemeClr val="dk1"/>
                </a:solidFill>
                <a:latin typeface="Consolas"/>
                <a:ea typeface="Consolas"/>
                <a:cs typeface="Consolas"/>
                <a:sym typeface="Consolas"/>
              </a:rPr>
              <a:t>=</a:t>
            </a:r>
            <a:r>
              <a:rPr lang="en-GB">
                <a:solidFill>
                  <a:srgbClr val="0000FF"/>
                </a:solidFill>
                <a:latin typeface="Consolas"/>
                <a:ea typeface="Consolas"/>
                <a:cs typeface="Consolas"/>
                <a:sym typeface="Consolas"/>
              </a:rPr>
              <a:t>"stylesheet"</a:t>
            </a:r>
            <a:r>
              <a:rPr lang="en-GB">
                <a:solidFill>
                  <a:schemeClr val="dk1"/>
                </a:solidFill>
                <a:latin typeface="Consolas"/>
                <a:ea typeface="Consolas"/>
                <a:cs typeface="Consolas"/>
                <a:sym typeface="Consolas"/>
              </a:rPr>
              <a:t> </a:t>
            </a:r>
            <a:r>
              <a:rPr lang="en-GB">
                <a:solidFill>
                  <a:srgbClr val="FF0000"/>
                </a:solidFill>
                <a:latin typeface="Consolas"/>
                <a:ea typeface="Consolas"/>
                <a:cs typeface="Consolas"/>
                <a:sym typeface="Consolas"/>
              </a:rPr>
              <a:t>href</a:t>
            </a:r>
            <a:r>
              <a:rPr lang="en-GB">
                <a:solidFill>
                  <a:schemeClr val="dk1"/>
                </a:solidFill>
                <a:latin typeface="Consolas"/>
                <a:ea typeface="Consolas"/>
                <a:cs typeface="Consolas"/>
                <a:sym typeface="Consolas"/>
              </a:rPr>
              <a:t>=</a:t>
            </a:r>
            <a:r>
              <a:rPr lang="en-GB">
                <a:solidFill>
                  <a:srgbClr val="0000FF"/>
                </a:solidFill>
                <a:latin typeface="Consolas"/>
                <a:ea typeface="Consolas"/>
                <a:cs typeface="Consolas"/>
                <a:sym typeface="Consolas"/>
              </a:rPr>
              <a:t>"https://raw.github.com/daneden/animate.css/master/animate.css"</a:t>
            </a:r>
            <a:r>
              <a:rPr lang="en-GB">
                <a:solidFill>
                  <a:srgbClr val="800000"/>
                </a:solidFill>
                <a:latin typeface="Consolas"/>
                <a:ea typeface="Consolas"/>
                <a:cs typeface="Consolas"/>
                <a:sym typeface="Consolas"/>
              </a:rPr>
              <a:t>&gt;</a:t>
            </a:r>
            <a:endParaRPr>
              <a:solidFill>
                <a:srgbClr val="800000"/>
              </a:solidFill>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p:txBody>
      </p:sp>
      <p:sp>
        <p:nvSpPr>
          <p:cNvPr id="641" name="Google Shape;641;p83"/>
          <p:cNvSpPr txBox="1"/>
          <p:nvPr/>
        </p:nvSpPr>
        <p:spPr>
          <a:xfrm>
            <a:off x="4626850" y="3084900"/>
            <a:ext cx="4220700" cy="1068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050">
                <a:solidFill>
                  <a:srgbClr val="800000"/>
                </a:solidFill>
                <a:latin typeface="Consolas"/>
                <a:ea typeface="Consolas"/>
                <a:cs typeface="Consolas"/>
                <a:sym typeface="Consolas"/>
              </a:rPr>
              <a:t>&lt;script</a:t>
            </a:r>
            <a:r>
              <a:rPr lang="en-GB" sz="1050">
                <a:solidFill>
                  <a:schemeClr val="dk1"/>
                </a:solidFill>
                <a:latin typeface="Consolas"/>
                <a:ea typeface="Consolas"/>
                <a:cs typeface="Consolas"/>
                <a:sym typeface="Consolas"/>
              </a:rPr>
              <a:t> </a:t>
            </a:r>
            <a:r>
              <a:rPr lang="en-GB" sz="1050">
                <a:solidFill>
                  <a:srgbClr val="FF0000"/>
                </a:solidFill>
                <a:latin typeface="Consolas"/>
                <a:ea typeface="Consolas"/>
                <a:cs typeface="Consolas"/>
                <a:sym typeface="Consolas"/>
              </a:rPr>
              <a:t>src</a:t>
            </a:r>
            <a:r>
              <a:rPr lang="en-GB" sz="1050">
                <a:solidFill>
                  <a:schemeClr val="dk1"/>
                </a:solidFill>
                <a:latin typeface="Consolas"/>
                <a:ea typeface="Consolas"/>
                <a:cs typeface="Consolas"/>
                <a:sym typeface="Consolas"/>
              </a:rPr>
              <a:t>=</a:t>
            </a:r>
            <a:r>
              <a:rPr lang="en-GB" sz="1050">
                <a:solidFill>
                  <a:srgbClr val="0000FF"/>
                </a:solidFill>
                <a:latin typeface="Consolas"/>
                <a:ea typeface="Consolas"/>
                <a:cs typeface="Consolas"/>
                <a:sym typeface="Consolas"/>
              </a:rPr>
              <a:t>"js/wow.min.js"</a:t>
            </a:r>
            <a:r>
              <a:rPr lang="en-GB" sz="1050">
                <a:solidFill>
                  <a:srgbClr val="800000"/>
                </a:solidFill>
                <a:latin typeface="Consolas"/>
                <a:ea typeface="Consolas"/>
                <a:cs typeface="Consolas"/>
                <a:sym typeface="Consolas"/>
              </a:rPr>
              <a:t>&gt;&lt;/script&gt;</a:t>
            </a:r>
            <a:endParaRPr sz="105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50">
                <a:solidFill>
                  <a:srgbClr val="800000"/>
                </a:solidFill>
                <a:latin typeface="Consolas"/>
                <a:ea typeface="Consolas"/>
                <a:cs typeface="Consolas"/>
                <a:sym typeface="Consolas"/>
              </a:rPr>
              <a:t>&lt;script&gt;</a:t>
            </a:r>
            <a:endParaRPr sz="105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50">
                <a:solidFill>
                  <a:schemeClr val="dk1"/>
                </a:solidFill>
                <a:latin typeface="Consolas"/>
                <a:ea typeface="Consolas"/>
                <a:cs typeface="Consolas"/>
                <a:sym typeface="Consolas"/>
              </a:rPr>
              <a:t>   </a:t>
            </a:r>
            <a:r>
              <a:rPr lang="en-GB" sz="1050">
                <a:solidFill>
                  <a:srgbClr val="0000FF"/>
                </a:solidFill>
                <a:latin typeface="Consolas"/>
                <a:ea typeface="Consolas"/>
                <a:cs typeface="Consolas"/>
                <a:sym typeface="Consolas"/>
              </a:rPr>
              <a:t>new</a:t>
            </a:r>
            <a:r>
              <a:rPr lang="en-GB" sz="1050">
                <a:solidFill>
                  <a:schemeClr val="dk1"/>
                </a:solidFill>
                <a:latin typeface="Consolas"/>
                <a:ea typeface="Consolas"/>
                <a:cs typeface="Consolas"/>
                <a:sym typeface="Consolas"/>
              </a:rPr>
              <a:t> </a:t>
            </a:r>
            <a:r>
              <a:rPr lang="en-GB" sz="1050">
                <a:solidFill>
                  <a:srgbClr val="001080"/>
                </a:solidFill>
                <a:latin typeface="Consolas"/>
                <a:ea typeface="Consolas"/>
                <a:cs typeface="Consolas"/>
                <a:sym typeface="Consolas"/>
              </a:rPr>
              <a:t>WOW</a:t>
            </a:r>
            <a:r>
              <a:rPr lang="en-GB" sz="1050">
                <a:solidFill>
                  <a:schemeClr val="dk1"/>
                </a:solidFill>
                <a:latin typeface="Consolas"/>
                <a:ea typeface="Consolas"/>
                <a:cs typeface="Consolas"/>
                <a:sym typeface="Consolas"/>
              </a:rPr>
              <a:t>().</a:t>
            </a:r>
            <a:r>
              <a:rPr lang="en-GB" sz="1050">
                <a:solidFill>
                  <a:srgbClr val="001080"/>
                </a:solidFill>
                <a:latin typeface="Consolas"/>
                <a:ea typeface="Consolas"/>
                <a:cs typeface="Consolas"/>
                <a:sym typeface="Consolas"/>
              </a:rPr>
              <a:t>init</a:t>
            </a:r>
            <a:r>
              <a:rPr lang="en-GB" sz="1050">
                <a:solidFill>
                  <a:schemeClr val="dk1"/>
                </a:solidFill>
                <a:latin typeface="Consolas"/>
                <a:ea typeface="Consolas"/>
                <a:cs typeface="Consolas"/>
                <a:sym typeface="Consolas"/>
              </a:rPr>
              <a:t>();</a:t>
            </a:r>
            <a:endParaRPr sz="105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050">
                <a:solidFill>
                  <a:srgbClr val="800000"/>
                </a:solidFill>
                <a:latin typeface="Consolas"/>
                <a:ea typeface="Consolas"/>
                <a:cs typeface="Consolas"/>
                <a:sym typeface="Consolas"/>
              </a:rPr>
              <a:t>&lt;/script&gt;</a:t>
            </a:r>
            <a:endParaRPr sz="1050">
              <a:solidFill>
                <a:srgbClr val="800000"/>
              </a:solidFill>
              <a:latin typeface="Consolas"/>
              <a:ea typeface="Consolas"/>
              <a:cs typeface="Consolas"/>
              <a:sym typeface="Consolas"/>
            </a:endParaRPr>
          </a:p>
          <a:p>
            <a:pPr indent="0" lvl="0" marL="0" rtl="0" algn="l">
              <a:spcBef>
                <a:spcPts val="0"/>
              </a:spcBef>
              <a:spcAft>
                <a:spcPts val="0"/>
              </a:spcAft>
              <a:buNone/>
            </a:pPr>
            <a:r>
              <a:t/>
            </a:r>
            <a:endParaRPr sz="1350">
              <a:solidFill>
                <a:srgbClr val="231F20"/>
              </a:solidFill>
              <a:latin typeface="Consolas"/>
              <a:ea typeface="Consolas"/>
              <a:cs typeface="Consolas"/>
              <a:sym typeface="Consola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pic>
        <p:nvPicPr>
          <p:cNvPr id="646" name="Google Shape;646;p84"/>
          <p:cNvPicPr preferRelativeResize="0"/>
          <p:nvPr/>
        </p:nvPicPr>
        <p:blipFill>
          <a:blip r:embed="rId3">
            <a:alphaModFix/>
          </a:blip>
          <a:stretch>
            <a:fillRect/>
          </a:stretch>
        </p:blipFill>
        <p:spPr>
          <a:xfrm>
            <a:off x="7567925" y="4659625"/>
            <a:ext cx="1186526" cy="330675"/>
          </a:xfrm>
          <a:prstGeom prst="rect">
            <a:avLst/>
          </a:prstGeom>
          <a:noFill/>
          <a:ln>
            <a:noFill/>
          </a:ln>
        </p:spPr>
      </p:pic>
      <p:cxnSp>
        <p:nvCxnSpPr>
          <p:cNvPr id="647" name="Google Shape;647;p84"/>
          <p:cNvCxnSpPr/>
          <p:nvPr/>
        </p:nvCxnSpPr>
        <p:spPr>
          <a:xfrm>
            <a:off x="2554150" y="1601250"/>
            <a:ext cx="4578300" cy="0"/>
          </a:xfrm>
          <a:prstGeom prst="straightConnector1">
            <a:avLst/>
          </a:prstGeom>
          <a:noFill/>
          <a:ln cap="flat" cmpd="sng" w="9525">
            <a:solidFill>
              <a:srgbClr val="3DFFBC"/>
            </a:solidFill>
            <a:prstDash val="solid"/>
            <a:round/>
            <a:headEnd len="med" w="med" type="none"/>
            <a:tailEnd len="med" w="med" type="none"/>
          </a:ln>
        </p:spPr>
      </p:cxnSp>
      <p:sp>
        <p:nvSpPr>
          <p:cNvPr id="648" name="Google Shape;648;p84"/>
          <p:cNvSpPr/>
          <p:nvPr/>
        </p:nvSpPr>
        <p:spPr>
          <a:xfrm>
            <a:off x="2168650" y="12942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84"/>
          <p:cNvSpPr/>
          <p:nvPr/>
        </p:nvSpPr>
        <p:spPr>
          <a:xfrm>
            <a:off x="6550955" y="1294200"/>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650" name="Google Shape;650;p84"/>
          <p:cNvSpPr txBox="1"/>
          <p:nvPr/>
        </p:nvSpPr>
        <p:spPr>
          <a:xfrm>
            <a:off x="1441150" y="1915392"/>
            <a:ext cx="2069100" cy="781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GB" sz="1800">
                <a:solidFill>
                  <a:srgbClr val="231F20"/>
                </a:solidFill>
                <a:highlight>
                  <a:srgbClr val="FFFFFF"/>
                </a:highlight>
                <a:latin typeface="Helvetica Neue Light"/>
                <a:ea typeface="Helvetica Neue Light"/>
                <a:cs typeface="Helvetica Neue Light"/>
                <a:sym typeface="Helvetica Neue Light"/>
              </a:rPr>
              <a:t>Haz un elemento revelable.</a:t>
            </a:r>
            <a:endParaRPr sz="1800">
              <a:solidFill>
                <a:srgbClr val="231F20"/>
              </a:solidFill>
              <a:highlight>
                <a:srgbClr val="FFFFFF"/>
              </a:highlight>
              <a:latin typeface="Helvetica Neue Light"/>
              <a:ea typeface="Helvetica Neue Light"/>
              <a:cs typeface="Helvetica Neue Light"/>
              <a:sym typeface="Helvetica Neue Light"/>
            </a:endParaRPr>
          </a:p>
        </p:txBody>
      </p:sp>
      <p:sp>
        <p:nvSpPr>
          <p:cNvPr id="651" name="Google Shape;651;p84"/>
          <p:cNvSpPr txBox="1"/>
          <p:nvPr/>
        </p:nvSpPr>
        <p:spPr>
          <a:xfrm>
            <a:off x="5823450" y="1968825"/>
            <a:ext cx="2069100" cy="686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lang="en-GB" sz="1800">
                <a:solidFill>
                  <a:srgbClr val="231F20"/>
                </a:solidFill>
                <a:highlight>
                  <a:srgbClr val="FFFFFF"/>
                </a:highlight>
                <a:latin typeface="Helvetica Neue Light"/>
                <a:ea typeface="Helvetica Neue Light"/>
                <a:cs typeface="Helvetica Neue Light"/>
                <a:sym typeface="Helvetica Neue Light"/>
              </a:rPr>
              <a:t>Elige el estilo de animación.</a:t>
            </a:r>
            <a:endParaRPr sz="1800">
              <a:solidFill>
                <a:srgbClr val="231F20"/>
              </a:solidFill>
              <a:highlight>
                <a:srgbClr val="FFFFFF"/>
              </a:highlight>
              <a:latin typeface="Helvetica Neue Light"/>
              <a:ea typeface="Helvetica Neue Light"/>
              <a:cs typeface="Helvetica Neue Light"/>
              <a:sym typeface="Helvetica Neue Light"/>
            </a:endParaRPr>
          </a:p>
        </p:txBody>
      </p:sp>
      <p:sp>
        <p:nvSpPr>
          <p:cNvPr id="652" name="Google Shape;652;p84"/>
          <p:cNvSpPr txBox="1"/>
          <p:nvPr/>
        </p:nvSpPr>
        <p:spPr>
          <a:xfrm>
            <a:off x="2282586" y="1330274"/>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653" name="Google Shape;653;p84"/>
          <p:cNvSpPr txBox="1"/>
          <p:nvPr/>
        </p:nvSpPr>
        <p:spPr>
          <a:xfrm>
            <a:off x="6689387" y="132113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654" name="Google Shape;654;p84"/>
          <p:cNvSpPr txBox="1"/>
          <p:nvPr/>
        </p:nvSpPr>
        <p:spPr>
          <a:xfrm>
            <a:off x="1311600" y="394575"/>
            <a:ext cx="6520800" cy="68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¿CÓMO LO USO?</a:t>
            </a:r>
            <a:endParaRPr i="1" sz="3600">
              <a:latin typeface="Anton"/>
              <a:ea typeface="Anton"/>
              <a:cs typeface="Anton"/>
              <a:sym typeface="Anton"/>
            </a:endParaRPr>
          </a:p>
        </p:txBody>
      </p:sp>
      <p:sp>
        <p:nvSpPr>
          <p:cNvPr id="655" name="Google Shape;655;p84"/>
          <p:cNvSpPr txBox="1"/>
          <p:nvPr/>
        </p:nvSpPr>
        <p:spPr>
          <a:xfrm>
            <a:off x="412625" y="3544750"/>
            <a:ext cx="3879600" cy="987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300">
                <a:solidFill>
                  <a:srgbClr val="800000"/>
                </a:solidFill>
                <a:latin typeface="Consolas"/>
                <a:ea typeface="Consolas"/>
                <a:cs typeface="Consolas"/>
                <a:sym typeface="Consolas"/>
              </a:rPr>
              <a:t>&lt;div</a:t>
            </a:r>
            <a:r>
              <a:rPr lang="en-GB" sz="1300">
                <a:solidFill>
                  <a:schemeClr val="dk1"/>
                </a:solidFill>
                <a:latin typeface="Consolas"/>
                <a:ea typeface="Consolas"/>
                <a:cs typeface="Consolas"/>
                <a:sym typeface="Consolas"/>
              </a:rPr>
              <a:t> </a:t>
            </a:r>
            <a:r>
              <a:rPr lang="en-GB" sz="1300">
                <a:solidFill>
                  <a:srgbClr val="FF0000"/>
                </a:solidFill>
                <a:latin typeface="Consolas"/>
                <a:ea typeface="Consolas"/>
                <a:cs typeface="Consolas"/>
                <a:sym typeface="Consolas"/>
              </a:rPr>
              <a:t>class</a:t>
            </a:r>
            <a:r>
              <a:rPr lang="en-GB" sz="1300">
                <a:solidFill>
                  <a:schemeClr val="dk1"/>
                </a:solidFill>
                <a:latin typeface="Consolas"/>
                <a:ea typeface="Consolas"/>
                <a:cs typeface="Consolas"/>
                <a:sym typeface="Consolas"/>
              </a:rPr>
              <a:t>=</a:t>
            </a:r>
            <a:r>
              <a:rPr lang="en-GB" sz="1300">
                <a:solidFill>
                  <a:srgbClr val="0000FF"/>
                </a:solidFill>
                <a:latin typeface="Consolas"/>
                <a:ea typeface="Consolas"/>
                <a:cs typeface="Consolas"/>
                <a:sym typeface="Consolas"/>
              </a:rPr>
              <a:t>"wow"</a:t>
            </a:r>
            <a:r>
              <a:rPr lang="en-GB" sz="1300">
                <a:solidFill>
                  <a:srgbClr val="800000"/>
                </a:solidFill>
                <a:latin typeface="Consolas"/>
                <a:ea typeface="Consolas"/>
                <a:cs typeface="Consolas"/>
                <a:sym typeface="Consolas"/>
              </a:rPr>
              <a:t>&gt;</a:t>
            </a:r>
            <a:endParaRPr sz="1300">
              <a:solidFill>
                <a:srgbClr val="800000"/>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300">
                <a:solidFill>
                  <a:schemeClr val="dk1"/>
                </a:solidFill>
                <a:latin typeface="Consolas"/>
                <a:ea typeface="Consolas"/>
                <a:cs typeface="Consolas"/>
                <a:sym typeface="Consolas"/>
              </a:rPr>
              <a:t>   Contenido para revelar aquí</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300">
                <a:solidFill>
                  <a:srgbClr val="800000"/>
                </a:solidFill>
                <a:latin typeface="Consolas"/>
                <a:ea typeface="Consolas"/>
                <a:cs typeface="Consolas"/>
                <a:sym typeface="Consolas"/>
              </a:rPr>
              <a:t>&lt;/div&gt;</a:t>
            </a:r>
            <a:endParaRPr sz="1300">
              <a:solidFill>
                <a:srgbClr val="800000"/>
              </a:solidFill>
              <a:latin typeface="Consolas"/>
              <a:ea typeface="Consolas"/>
              <a:cs typeface="Consolas"/>
              <a:sym typeface="Consolas"/>
            </a:endParaRPr>
          </a:p>
          <a:p>
            <a:pPr indent="0" lvl="0" marL="0" rtl="0" algn="l">
              <a:spcBef>
                <a:spcPts val="0"/>
              </a:spcBef>
              <a:spcAft>
                <a:spcPts val="0"/>
              </a:spcAft>
              <a:buNone/>
            </a:pPr>
            <a:r>
              <a:t/>
            </a:r>
            <a:endParaRPr sz="1300">
              <a:latin typeface="Consolas"/>
              <a:ea typeface="Consolas"/>
              <a:cs typeface="Consolas"/>
              <a:sym typeface="Consolas"/>
            </a:endParaRPr>
          </a:p>
        </p:txBody>
      </p:sp>
      <p:sp>
        <p:nvSpPr>
          <p:cNvPr id="656" name="Google Shape;656;p84"/>
          <p:cNvSpPr txBox="1"/>
          <p:nvPr/>
        </p:nvSpPr>
        <p:spPr>
          <a:xfrm>
            <a:off x="4874800" y="3557375"/>
            <a:ext cx="3879600" cy="9270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300">
                <a:solidFill>
                  <a:srgbClr val="800000"/>
                </a:solidFill>
                <a:latin typeface="Consolas"/>
                <a:ea typeface="Consolas"/>
                <a:cs typeface="Consolas"/>
                <a:sym typeface="Consolas"/>
              </a:rPr>
              <a:t>&lt;div</a:t>
            </a:r>
            <a:r>
              <a:rPr lang="en-GB" sz="1300">
                <a:solidFill>
                  <a:schemeClr val="dk1"/>
                </a:solidFill>
                <a:latin typeface="Consolas"/>
                <a:ea typeface="Consolas"/>
                <a:cs typeface="Consolas"/>
                <a:sym typeface="Consolas"/>
              </a:rPr>
              <a:t> </a:t>
            </a:r>
            <a:r>
              <a:rPr lang="en-GB" sz="1300">
                <a:solidFill>
                  <a:srgbClr val="FF0000"/>
                </a:solidFill>
                <a:latin typeface="Consolas"/>
                <a:ea typeface="Consolas"/>
                <a:cs typeface="Consolas"/>
                <a:sym typeface="Consolas"/>
              </a:rPr>
              <a:t>class</a:t>
            </a:r>
            <a:r>
              <a:rPr lang="en-GB" sz="1300">
                <a:solidFill>
                  <a:schemeClr val="dk1"/>
                </a:solidFill>
                <a:latin typeface="Consolas"/>
                <a:ea typeface="Consolas"/>
                <a:cs typeface="Consolas"/>
                <a:sym typeface="Consolas"/>
              </a:rPr>
              <a:t>=</a:t>
            </a:r>
            <a:r>
              <a:rPr lang="en-GB" sz="1300">
                <a:solidFill>
                  <a:srgbClr val="0000FF"/>
                </a:solidFill>
                <a:latin typeface="Consolas"/>
                <a:ea typeface="Consolas"/>
                <a:cs typeface="Consolas"/>
                <a:sym typeface="Consolas"/>
              </a:rPr>
              <a:t>"wow bounceInUp"</a:t>
            </a:r>
            <a:r>
              <a:rPr lang="en-GB" sz="1300">
                <a:solidFill>
                  <a:srgbClr val="800000"/>
                </a:solidFill>
                <a:latin typeface="Consolas"/>
                <a:ea typeface="Consolas"/>
                <a:cs typeface="Consolas"/>
                <a:sym typeface="Consolas"/>
              </a:rPr>
              <a:t>&gt;</a:t>
            </a:r>
            <a:endParaRPr sz="1300">
              <a:solidFill>
                <a:srgbClr val="800000"/>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chemeClr val="dk1"/>
                </a:solidFill>
                <a:latin typeface="Consolas"/>
                <a:ea typeface="Consolas"/>
                <a:cs typeface="Consolas"/>
                <a:sym typeface="Consolas"/>
              </a:rPr>
              <a:t>   Contenido para revelar aquí</a:t>
            </a:r>
            <a:endParaRPr sz="1300">
              <a:solidFill>
                <a:schemeClr val="dk1"/>
              </a:solidFill>
              <a:latin typeface="Consolas"/>
              <a:ea typeface="Consolas"/>
              <a:cs typeface="Consolas"/>
              <a:sym typeface="Consolas"/>
            </a:endParaRPr>
          </a:p>
          <a:p>
            <a:pPr indent="0" lvl="0" marL="0" rtl="0" algn="l">
              <a:lnSpc>
                <a:spcPct val="150000"/>
              </a:lnSpc>
              <a:spcBef>
                <a:spcPts val="0"/>
              </a:spcBef>
              <a:spcAft>
                <a:spcPts val="0"/>
              </a:spcAft>
              <a:buNone/>
            </a:pPr>
            <a:r>
              <a:rPr lang="en-GB" sz="1300">
                <a:solidFill>
                  <a:srgbClr val="800000"/>
                </a:solidFill>
                <a:latin typeface="Consolas"/>
                <a:ea typeface="Consolas"/>
                <a:cs typeface="Consolas"/>
                <a:sym typeface="Consolas"/>
              </a:rPr>
              <a:t>&lt;/div&gt;</a:t>
            </a:r>
            <a:endParaRPr sz="1300">
              <a:solidFill>
                <a:srgbClr val="231F20"/>
              </a:solidFill>
              <a:latin typeface="Consolas"/>
              <a:ea typeface="Consolas"/>
              <a:cs typeface="Consolas"/>
              <a:sym typeface="Consolas"/>
            </a:endParaRPr>
          </a:p>
        </p:txBody>
      </p:sp>
      <p:sp>
        <p:nvSpPr>
          <p:cNvPr id="657" name="Google Shape;657;p84"/>
          <p:cNvSpPr txBox="1"/>
          <p:nvPr/>
        </p:nvSpPr>
        <p:spPr>
          <a:xfrm>
            <a:off x="460600" y="2744475"/>
            <a:ext cx="4030500" cy="75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GB" sz="1600">
                <a:solidFill>
                  <a:srgbClr val="231F20"/>
                </a:solidFill>
                <a:highlight>
                  <a:srgbClr val="FFFFFF"/>
                </a:highlight>
                <a:latin typeface="Helvetica Neue Light"/>
                <a:ea typeface="Helvetica Neue Light"/>
                <a:cs typeface="Helvetica Neue Light"/>
                <a:sym typeface="Helvetica Neue Light"/>
              </a:rPr>
              <a:t>Agregue la clase CSS .wow a un elemento HTML: será invisible hasta que el usuario se desplace para revelarlo.</a:t>
            </a:r>
            <a:endParaRPr sz="1600">
              <a:latin typeface="Helvetica Neue Light"/>
              <a:ea typeface="Helvetica Neue Light"/>
              <a:cs typeface="Helvetica Neue Light"/>
              <a:sym typeface="Helvetica Neue Light"/>
            </a:endParaRPr>
          </a:p>
        </p:txBody>
      </p:sp>
      <p:sp>
        <p:nvSpPr>
          <p:cNvPr id="658" name="Google Shape;658;p84"/>
          <p:cNvSpPr txBox="1"/>
          <p:nvPr/>
        </p:nvSpPr>
        <p:spPr>
          <a:xfrm>
            <a:off x="4874800" y="2715700"/>
            <a:ext cx="3879600" cy="78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GB" sz="1600">
                <a:solidFill>
                  <a:srgbClr val="231F20"/>
                </a:solidFill>
                <a:highlight>
                  <a:srgbClr val="FFFFFF"/>
                </a:highlight>
                <a:latin typeface="Helvetica Neue Light"/>
                <a:ea typeface="Helvetica Neue Light"/>
                <a:cs typeface="Helvetica Neue Light"/>
                <a:sym typeface="Helvetica Neue Light"/>
              </a:rPr>
              <a:t>Elija un estilo de animación en </a:t>
            </a:r>
            <a:r>
              <a:rPr lang="en-GB" sz="1600">
                <a:solidFill>
                  <a:srgbClr val="231F20"/>
                </a:solidFill>
                <a:highlight>
                  <a:srgbClr val="FFFFFF"/>
                </a:highlight>
                <a:uFill>
                  <a:noFill/>
                </a:uFill>
                <a:latin typeface="Helvetica Neue Light"/>
                <a:ea typeface="Helvetica Neue Light"/>
                <a:cs typeface="Helvetica Neue Light"/>
                <a:sym typeface="Helvetica Neue Light"/>
                <a:hlinkClick r:id="rId4">
                  <a:extLst>
                    <a:ext uri="{A12FA001-AC4F-418D-AE19-62706E023703}">
                      <ahyp:hlinkClr val="tx"/>
                    </a:ext>
                  </a:extLst>
                </a:hlinkClick>
              </a:rPr>
              <a:t>Animate.css</a:t>
            </a:r>
            <a:r>
              <a:rPr lang="en-GB" sz="1600">
                <a:solidFill>
                  <a:srgbClr val="231F20"/>
                </a:solidFill>
                <a:highlight>
                  <a:srgbClr val="FFFFFF"/>
                </a:highlight>
                <a:latin typeface="Helvetica Neue Light"/>
                <a:ea typeface="Helvetica Neue Light"/>
                <a:cs typeface="Helvetica Neue Light"/>
                <a:sym typeface="Helvetica Neue Light"/>
              </a:rPr>
              <a:t> , luego agregue la clase CSS al elemento HTML.</a:t>
            </a:r>
            <a:endParaRPr sz="1600">
              <a:solidFill>
                <a:srgbClr val="231F20"/>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1"/>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CSS Grid:</a:t>
            </a:r>
            <a:r>
              <a:rPr lang="en-GB">
                <a:solidFill>
                  <a:schemeClr val="dk1"/>
                </a:solidFill>
                <a:latin typeface="Helvetica Neue Light"/>
                <a:ea typeface="Helvetica Neue Light"/>
                <a:cs typeface="Helvetica Neue Light"/>
                <a:sym typeface="Helvetica Neue Light"/>
              </a:rPr>
              <a:t> es el sistema de maquetación más potente que hay disponible. Se trata de un sistema en 2D que permite definir filas y columnas (a diferencia de, por ejemplo, Flexbox, el cual funciona en una única dimensión).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Diseño responsive:</a:t>
            </a:r>
            <a:r>
              <a:rPr lang="en-GB">
                <a:solidFill>
                  <a:schemeClr val="dk1"/>
                </a:solidFill>
                <a:latin typeface="Helvetica Neue Light"/>
                <a:ea typeface="Helvetica Neue Light"/>
                <a:cs typeface="Helvetica Neue Light"/>
                <a:sym typeface="Helvetica Neue Light"/>
              </a:rPr>
              <a:t> se refiere a la idea de que un sitio web debería mostrarse igual de bien en todo tipo de dispositivo, desde monitores de pantalla panorámica hasta teléfonos móviles.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lang="en-GB">
                <a:solidFill>
                  <a:schemeClr val="dk1"/>
                </a:solidFill>
                <a:latin typeface="Helvetica Neue Light"/>
                <a:ea typeface="Helvetica Neue Light"/>
                <a:cs typeface="Helvetica Neue Light"/>
                <a:sym typeface="Helvetica Neue Light"/>
              </a:rPr>
              <a:t>El diseño responsive se logra a través de "Media Queries" de CSS. Pensemos en las Media Queries como una forma de aplicar condicionales a las reglas de CSS.</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
        <p:nvSpPr>
          <p:cNvPr id="137" name="Google Shape;137;p31"/>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7</a:t>
            </a:r>
            <a:endParaRPr i="1" sz="2000">
              <a:latin typeface="Anton"/>
              <a:ea typeface="Anton"/>
              <a:cs typeface="Anton"/>
              <a:sym typeface="Anton"/>
            </a:endParaRPr>
          </a:p>
        </p:txBody>
      </p:sp>
      <p:pic>
        <p:nvPicPr>
          <p:cNvPr id="138" name="Google Shape;138;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39" name="Google Shape;139;p31"/>
          <p:cNvSpPr txBox="1"/>
          <p:nvPr/>
        </p:nvSpPr>
        <p:spPr>
          <a:xfrm>
            <a:off x="47507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Mobile First:</a:t>
            </a:r>
            <a:r>
              <a:rPr lang="en-GB">
                <a:solidFill>
                  <a:schemeClr val="dk1"/>
                </a:solidFill>
                <a:latin typeface="Helvetica Neue Light"/>
                <a:ea typeface="Helvetica Neue Light"/>
                <a:cs typeface="Helvetica Neue Light"/>
                <a:sym typeface="Helvetica Neue Light"/>
              </a:rPr>
              <a:t> significa crear el código primero para los dispositivos más pequeños que los usuarios probablemente tengan, como teléfonos o tabletas. Implica trabajar en el dispositivo más pequeño, y luego acumular desde allí todo en el mismo código y el mismo proyecto, en lugar de hacer uno nuevo para cada tamaño de pantalla.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Meta viewport:</a:t>
            </a:r>
            <a:r>
              <a:rPr lang="en-GB">
                <a:solidFill>
                  <a:schemeClr val="dk1"/>
                </a:solidFill>
                <a:latin typeface="Helvetica Neue Light"/>
                <a:ea typeface="Helvetica Neue Light"/>
                <a:cs typeface="Helvetica Neue Light"/>
                <a:sym typeface="Helvetica Neue Light"/>
              </a:rPr>
              <a:t> una etiqueta &lt;meta&gt; viewport da al navegador las instrucciones sobre cómo controlar las dimensiones, y el ajuste a escala de la página.</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85"/>
          <p:cNvSpPr txBox="1"/>
          <p:nvPr/>
        </p:nvSpPr>
        <p:spPr>
          <a:xfrm>
            <a:off x="823500" y="2520825"/>
            <a:ext cx="7497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TRANSFORMACIONES Y ANIMACIONES</a:t>
            </a:r>
            <a:endParaRPr i="1" sz="4000">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i="1" sz="4000">
              <a:latin typeface="Anton"/>
              <a:ea typeface="Anton"/>
              <a:cs typeface="Anton"/>
              <a:sym typeface="Anton"/>
            </a:endParaRPr>
          </a:p>
        </p:txBody>
      </p:sp>
      <p:sp>
        <p:nvSpPr>
          <p:cNvPr id="664" name="Google Shape;664;p85"/>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n-GB" sz="2000">
                <a:solidFill>
                  <a:schemeClr val="dk1"/>
                </a:solidFill>
                <a:highlight>
                  <a:schemeClr val="lt1"/>
                </a:highlight>
                <a:latin typeface="Helvetica Neue Light"/>
                <a:ea typeface="Helvetica Neue Light"/>
                <a:cs typeface="Helvetica Neue Light"/>
                <a:sym typeface="Helvetica Neue Light"/>
              </a:rPr>
              <a:t>Agrega animaciones, transformaciones y/o gradientes a tu proyecto.</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65" name="Google Shape;665;p8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66" name="Google Shape;666;p85"/>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graphicFrame>
        <p:nvGraphicFramePr>
          <p:cNvPr id="671" name="Google Shape;671;p86"/>
          <p:cNvGraphicFramePr/>
          <p:nvPr/>
        </p:nvGraphicFramePr>
        <p:xfrm>
          <a:off x="153263" y="344100"/>
          <a:ext cx="3000000" cy="3000000"/>
        </p:xfrm>
        <a:graphic>
          <a:graphicData uri="http://schemas.openxmlformats.org/drawingml/2006/table">
            <a:tbl>
              <a:tblPr>
                <a:noFill/>
                <a:tableStyleId>{CADF0D5E-0A7D-4D27-B7B0-81121B468722}</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TRANSFORMACIONES Y ANIMACIONES </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Formato: </a:t>
                      </a:r>
                      <a:r>
                        <a:rPr lang="en-GB" sz="1600">
                          <a:solidFill>
                            <a:schemeClr val="dk1"/>
                          </a:solidFill>
                          <a:latin typeface="Helvetica Neue Light"/>
                          <a:ea typeface="Helvetica Neue Light"/>
                          <a:cs typeface="Helvetica Neue Light"/>
                          <a:sym typeface="Helvetica Neue Light"/>
                        </a:rPr>
                        <a:t>archivo HTML y CSS</a:t>
                      </a:r>
                      <a:r>
                        <a:rPr lang="en-GB" sz="1600" u="none" cap="none" strike="noStrike">
                          <a:solidFill>
                            <a:schemeClr val="dk1"/>
                          </a:solidFill>
                          <a:latin typeface="Helvetica Neue Light"/>
                          <a:ea typeface="Helvetica Neue Light"/>
                          <a:cs typeface="Helvetica Neue Light"/>
                          <a:sym typeface="Helvetica Neue Light"/>
                        </a:rPr>
                        <a:t>. </a:t>
                      </a:r>
                      <a:r>
                        <a:rPr lang="en-GB" sz="1600">
                          <a:solidFill>
                            <a:schemeClr val="dk1"/>
                          </a:solidFill>
                          <a:latin typeface="Helvetica Neue Light"/>
                          <a:ea typeface="Helvetica Neue Light"/>
                          <a:cs typeface="Helvetica Neue Light"/>
                          <a:sym typeface="Helvetica Neue Light"/>
                        </a:rPr>
                        <a:t>D</a:t>
                      </a:r>
                      <a:r>
                        <a:rPr lang="en-GB" sz="1600" u="none" cap="none" strike="noStrike">
                          <a:solidFill>
                            <a:schemeClr val="dk1"/>
                          </a:solidFill>
                          <a:latin typeface="Helvetica Neue Light"/>
                          <a:ea typeface="Helvetica Neue Light"/>
                          <a:cs typeface="Helvetica Neue Light"/>
                          <a:sym typeface="Helvetica Neue Light"/>
                        </a:rPr>
                        <a:t>ebe tener el nombre </a:t>
                      </a:r>
                      <a:r>
                        <a:rPr lang="en-GB"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n-GB"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Sugerencia: </a:t>
                      </a:r>
                      <a:r>
                        <a:rPr lang="en-GB" sz="1600">
                          <a:latin typeface="Helvetica Neue Light"/>
                          <a:ea typeface="Helvetica Neue Light"/>
                          <a:cs typeface="Helvetica Neue Light"/>
                          <a:sym typeface="Helvetica Neue Light"/>
                        </a:rPr>
                        <a:t>carpeta en formato zip o rar con el/los archivos html y css.</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r>
                        <a:rPr b="1" lang="en-GB" sz="1700" u="none" cap="none" strike="noStrike"/>
                        <a:t>&gt;&gt;</a:t>
                      </a:r>
                      <a:r>
                        <a:rPr b="1" lang="en-GB" sz="1700" u="none" cap="none" strike="noStrike">
                          <a:solidFill>
                            <a:srgbClr val="4D5156"/>
                          </a:solidFill>
                        </a:rPr>
                        <a:t> </a:t>
                      </a:r>
                      <a:r>
                        <a:rPr b="1" lang="en-GB" sz="1700" u="none" cap="none" strike="noStrike">
                          <a:latin typeface="Helvetica Neue"/>
                          <a:ea typeface="Helvetica Neue"/>
                          <a:cs typeface="Helvetica Neue"/>
                          <a:sym typeface="Helvetica Neue"/>
                        </a:rPr>
                        <a:t>Consigna:</a:t>
                      </a:r>
                      <a:r>
                        <a:rPr lang="en-GB" sz="1700" u="none" cap="none" strike="noStrike">
                          <a:latin typeface="Helvetica Neue Light"/>
                          <a:ea typeface="Helvetica Neue Light"/>
                          <a:cs typeface="Helvetica Neue Light"/>
                          <a:sym typeface="Helvetica Neue Light"/>
                        </a:rPr>
                        <a:t> </a:t>
                      </a:r>
                      <a:r>
                        <a:rPr lang="en-GB" sz="1700">
                          <a:solidFill>
                            <a:schemeClr val="dk1"/>
                          </a:solidFill>
                          <a:latin typeface="Helvetica Neue Light"/>
                          <a:ea typeface="Helvetica Neue Light"/>
                          <a:cs typeface="Helvetica Neue Light"/>
                          <a:sym typeface="Helvetica Neue Light"/>
                        </a:rPr>
                        <a:t>agrega animaciones, transformaciones y/o gradientes a tu proyecto, que se adapten al mismo. Por ejemplo: podrías hacer que cuando pase el mouse por alguna foto, escale al doble; animar un título o imagen de la sección de publicidad; agregar gradiente al footer; y/o cambiar el color de los botones al pasar sobre ellos.</a:t>
                      </a:r>
                      <a:endParaRPr sz="17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700"/>
                        <a:buFont typeface="Arial"/>
                        <a:buNone/>
                      </a:pPr>
                      <a:r>
                        <a:rPr b="1" lang="en-GB" sz="1700" u="none" cap="none" strike="noStrike"/>
                        <a:t>&gt;&gt;</a:t>
                      </a:r>
                      <a:r>
                        <a:rPr b="1" lang="en-GB" sz="1600" u="none" cap="none" strike="noStrike">
                          <a:solidFill>
                            <a:schemeClr val="dk1"/>
                          </a:solidFill>
                          <a:latin typeface="Helvetica Neue"/>
                          <a:ea typeface="Helvetica Neue"/>
                          <a:cs typeface="Helvetica Neue"/>
                          <a:sym typeface="Helvetica Neue"/>
                        </a:rPr>
                        <a:t>Aspectos a incluir en el entregable:</a:t>
                      </a:r>
                      <a:endParaRPr sz="16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rPr lang="en-GB" sz="1600">
                          <a:solidFill>
                            <a:schemeClr val="dk1"/>
                          </a:solidFill>
                          <a:latin typeface="Helvetica Neue Light"/>
                          <a:ea typeface="Helvetica Neue Light"/>
                          <a:cs typeface="Helvetica Neue Light"/>
                          <a:sym typeface="Helvetica Neue Light"/>
                        </a:rPr>
                        <a:t>Utiliza un gradiente en alguna sección de tu sitio, ya sea lineal (linear-gradient) o radial (radial-gradient). Aplica una o más de una transformación (transform): mover un elemento (translate), escalar el tamaño (scale), girar (rotate) o cambiar la perspectiva (skew).</a:t>
                      </a:r>
                      <a:endParaRPr sz="16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n-GB" sz="1700" u="none" cap="none" strike="noStrike"/>
                        <a:t>&gt;&gt;Ejemplo:</a:t>
                      </a:r>
                      <a:endParaRPr b="1" sz="1700" u="none" cap="none" strike="noStrike"/>
                    </a:p>
                    <a:p>
                      <a:pPr indent="0" lvl="0" marL="0" rtl="0" algn="l">
                        <a:spcBef>
                          <a:spcPts val="0"/>
                        </a:spcBef>
                        <a:spcAft>
                          <a:spcPts val="0"/>
                        </a:spcAft>
                        <a:buClr>
                          <a:schemeClr val="dk1"/>
                        </a:buClr>
                        <a:buSzPts val="1100"/>
                        <a:buFont typeface="Arial"/>
                        <a:buNone/>
                      </a:pPr>
                      <a:r>
                        <a:rPr lang="en-GB" sz="1600" u="sng">
                          <a:solidFill>
                            <a:srgbClr val="1155CC"/>
                          </a:solidFill>
                          <a:latin typeface="Helvetica Neue Light"/>
                          <a:ea typeface="Helvetica Neue Light"/>
                          <a:cs typeface="Helvetica Neue Light"/>
                          <a:sym typeface="Helvetica Neue Light"/>
                          <a:hlinkClick r:id="rId3">
                            <a:extLst>
                              <a:ext uri="{A12FA001-AC4F-418D-AE19-62706E023703}">
                                <ahyp:hlinkClr val="tx"/>
                              </a:ext>
                            </a:extLst>
                          </a:hlinkClick>
                        </a:rPr>
                        <a:t>Carpeta comprimida con transformaciones</a:t>
                      </a:r>
                      <a:endParaRPr sz="20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72" name="Google Shape;672;p8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673" name="Google Shape;673;p86"/>
          <p:cNvPicPr preferRelativeResize="0"/>
          <p:nvPr/>
        </p:nvPicPr>
        <p:blipFill rotWithShape="1">
          <a:blip r:embed="rId5">
            <a:alphaModFix/>
          </a:blip>
          <a:srcRect b="0" l="0" r="0" t="0"/>
          <a:stretch/>
        </p:blipFill>
        <p:spPr>
          <a:xfrm>
            <a:off x="7173537" y="1259000"/>
            <a:ext cx="1634174" cy="6398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pic>
        <p:nvPicPr>
          <p:cNvPr id="678" name="Google Shape;678;p8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79" name="Google Shape;679;p87"/>
          <p:cNvSpPr txBox="1"/>
          <p:nvPr/>
        </p:nvSpPr>
        <p:spPr>
          <a:xfrm>
            <a:off x="218425" y="2077200"/>
            <a:ext cx="87072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SEGUNDA ENTREGA</a:t>
            </a:r>
            <a:r>
              <a:rPr b="0" i="1" lang="en-GB" sz="4000" u="none" cap="none" strike="noStrike">
                <a:solidFill>
                  <a:srgbClr val="000000"/>
                </a:solidFill>
                <a:latin typeface="Anton"/>
                <a:ea typeface="Anton"/>
                <a:cs typeface="Anton"/>
                <a:sym typeface="Anton"/>
              </a:rPr>
              <a:t> DEL PROYECTO FINAL </a:t>
            </a:r>
            <a:endParaRPr b="0" i="1" sz="4000" u="none" cap="none" strike="noStrike">
              <a:solidFill>
                <a:srgbClr val="000000"/>
              </a:solidFill>
              <a:latin typeface="Anton"/>
              <a:ea typeface="Anton"/>
              <a:cs typeface="Anton"/>
              <a:sym typeface="Anton"/>
            </a:endParaRPr>
          </a:p>
        </p:txBody>
      </p:sp>
      <p:sp>
        <p:nvSpPr>
          <p:cNvPr id="680" name="Google Shape;680;p87"/>
          <p:cNvSpPr txBox="1"/>
          <p:nvPr/>
        </p:nvSpPr>
        <p:spPr>
          <a:xfrm>
            <a:off x="938125" y="3076800"/>
            <a:ext cx="7267800" cy="1253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lang="en-GB" sz="1800">
                <a:latin typeface="Helvetica Neue Light"/>
                <a:ea typeface="Helvetica Neue Light"/>
                <a:cs typeface="Helvetica Neue Light"/>
                <a:sym typeface="Helvetica Neue Light"/>
              </a:rPr>
              <a:t>Deberás entregar la </a:t>
            </a:r>
            <a:r>
              <a:rPr b="1" lang="en-GB" sz="1800">
                <a:latin typeface="Helvetica Neue"/>
                <a:ea typeface="Helvetica Neue"/>
                <a:cs typeface="Helvetica Neue"/>
                <a:sym typeface="Helvetica Neue"/>
              </a:rPr>
              <a:t>estructura y el estilo de la web</a:t>
            </a:r>
            <a:r>
              <a:rPr lang="en-GB" sz="1800">
                <a:latin typeface="Helvetica Neue Light"/>
                <a:ea typeface="Helvetica Neue Light"/>
                <a:cs typeface="Helvetica Neue Light"/>
                <a:sym typeface="Helvetica Neue Light"/>
              </a:rPr>
              <a:t> con la incorporación de </a:t>
            </a:r>
            <a:r>
              <a:rPr b="1" lang="en-GB" sz="1800">
                <a:latin typeface="Helvetica Neue"/>
                <a:ea typeface="Helvetica Neue"/>
                <a:cs typeface="Helvetica Neue"/>
                <a:sym typeface="Helvetica Neue"/>
              </a:rPr>
              <a:t>box modelling, flexbox y grids</a:t>
            </a:r>
            <a:r>
              <a:rPr lang="en-GB" sz="1800">
                <a:latin typeface="Helvetica Neue Light"/>
                <a:ea typeface="Helvetica Neue Light"/>
                <a:cs typeface="Helvetica Neue Light"/>
                <a:sym typeface="Helvetica Neue Light"/>
              </a:rPr>
              <a:t>, correspondiente a la segunda entrega de tu proyecto final.</a:t>
            </a:r>
            <a:endParaRPr sz="1800">
              <a:latin typeface="Helvetica Neue Light"/>
              <a:ea typeface="Helvetica Neue Light"/>
              <a:cs typeface="Helvetica Neue Light"/>
              <a:sym typeface="Helvetica Neue Light"/>
            </a:endParaRPr>
          </a:p>
        </p:txBody>
      </p:sp>
      <p:pic>
        <p:nvPicPr>
          <p:cNvPr id="681" name="Google Shape;681;p87"/>
          <p:cNvPicPr preferRelativeResize="0"/>
          <p:nvPr/>
        </p:nvPicPr>
        <p:blipFill rotWithShape="1">
          <a:blip r:embed="rId4">
            <a:alphaModFix/>
          </a:blip>
          <a:srcRect b="0" l="0" r="0" t="0"/>
          <a:stretch/>
        </p:blipFill>
        <p:spPr>
          <a:xfrm>
            <a:off x="3882275" y="708249"/>
            <a:ext cx="1379450" cy="13794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pic>
        <p:nvPicPr>
          <p:cNvPr id="686" name="Google Shape;686;p8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687" name="Google Shape;687;p88"/>
          <p:cNvGraphicFramePr/>
          <p:nvPr/>
        </p:nvGraphicFramePr>
        <p:xfrm>
          <a:off x="153250" y="107013"/>
          <a:ext cx="3000000" cy="3000000"/>
        </p:xfrm>
        <a:graphic>
          <a:graphicData uri="http://schemas.openxmlformats.org/drawingml/2006/table">
            <a:tbl>
              <a:tblPr>
                <a:noFill/>
                <a:tableStyleId>{CADF0D5E-0A7D-4D27-B7B0-81121B468722}</a:tableStyleId>
              </a:tblPr>
              <a:tblGrid>
                <a:gridCol w="2945825"/>
                <a:gridCol w="3822275"/>
                <a:gridCol w="2069375"/>
              </a:tblGrid>
              <a:tr h="620950">
                <a:tc gridSpan="3">
                  <a:txBody>
                    <a:bodyPr/>
                    <a:lstStyle/>
                    <a:p>
                      <a:pPr indent="0" lvl="0" marL="0" marR="0" rtl="0" algn="l">
                        <a:lnSpc>
                          <a:spcPct val="100000"/>
                        </a:lnSpc>
                        <a:spcBef>
                          <a:spcPts val="0"/>
                        </a:spcBef>
                        <a:spcAft>
                          <a:spcPts val="0"/>
                        </a:spcAft>
                        <a:buClr>
                          <a:srgbClr val="000000"/>
                        </a:buClr>
                        <a:buSzPts val="2200"/>
                        <a:buFont typeface="Arial"/>
                        <a:buNone/>
                      </a:pPr>
                      <a:r>
                        <a:rPr i="1" lang="en-GB" sz="2200">
                          <a:solidFill>
                            <a:schemeClr val="dk1"/>
                          </a:solidFill>
                          <a:latin typeface="Anton"/>
                          <a:ea typeface="Anton"/>
                          <a:cs typeface="Anton"/>
                          <a:sym typeface="Anton"/>
                        </a:rPr>
                        <a:t>SEGUNDA </a:t>
                      </a:r>
                      <a:r>
                        <a:rPr i="1" lang="en-GB" sz="2200" u="none" cap="none" strike="noStrike">
                          <a:solidFill>
                            <a:schemeClr val="dk1"/>
                          </a:solidFill>
                          <a:latin typeface="Anton"/>
                          <a:ea typeface="Anton"/>
                          <a:cs typeface="Anton"/>
                          <a:sym typeface="Anton"/>
                        </a:rPr>
                        <a:t>ENTREGA DEL PROYECTO FINAL</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hMerge="1"/>
              </a:tr>
              <a:tr h="985225">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u="none" cap="none" strike="noStrike">
                          <a:latin typeface="Helvetica Neue"/>
                          <a:ea typeface="Helvetica Neue"/>
                          <a:cs typeface="Helvetica Neue"/>
                          <a:sym typeface="Helvetica Neue"/>
                        </a:rPr>
                        <a:t>Formato: </a:t>
                      </a:r>
                      <a:r>
                        <a:rPr lang="en-GB">
                          <a:solidFill>
                            <a:schemeClr val="dk1"/>
                          </a:solidFill>
                          <a:latin typeface="Helvetica Neue Light"/>
                          <a:ea typeface="Helvetica Neue Light"/>
                          <a:cs typeface="Helvetica Neue Light"/>
                          <a:sym typeface="Helvetica Neue Light"/>
                        </a:rPr>
                        <a:t>carpeta comprimida con archivos del proyecto.</a:t>
                      </a:r>
                      <a:r>
                        <a:rPr lang="en-GB" u="none" cap="none" strike="noStrike">
                          <a:solidFill>
                            <a:schemeClr val="dk1"/>
                          </a:solidFill>
                          <a:latin typeface="Helvetica Neue Light"/>
                          <a:ea typeface="Helvetica Neue Light"/>
                          <a:cs typeface="Helvetica Neue Light"/>
                          <a:sym typeface="Helvetica Neue Light"/>
                        </a:rPr>
                        <a:t> </a:t>
                      </a:r>
                      <a:r>
                        <a:rPr lang="en-GB">
                          <a:solidFill>
                            <a:schemeClr val="dk1"/>
                          </a:solidFill>
                          <a:latin typeface="Helvetica Neue Light"/>
                          <a:ea typeface="Helvetica Neue Light"/>
                          <a:cs typeface="Helvetica Neue Light"/>
                          <a:sym typeface="Helvetica Neue Light"/>
                        </a:rPr>
                        <a:t>D</a:t>
                      </a:r>
                      <a:r>
                        <a:rPr lang="en-GB" u="none" cap="none" strike="noStrike">
                          <a:solidFill>
                            <a:schemeClr val="dk1"/>
                          </a:solidFill>
                          <a:latin typeface="Helvetica Neue Light"/>
                          <a:ea typeface="Helvetica Neue Light"/>
                          <a:cs typeface="Helvetica Neue Light"/>
                          <a:sym typeface="Helvetica Neue Light"/>
                        </a:rPr>
                        <a:t>ebe tener el nombre </a:t>
                      </a:r>
                      <a:r>
                        <a:rPr lang="en-GB"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n-GB" u="none" cap="none" strike="noStrike">
                          <a:solidFill>
                            <a:schemeClr val="dk1"/>
                          </a:solidFill>
                          <a:latin typeface="Helvetica Neue Light"/>
                          <a:ea typeface="Helvetica Neue Light"/>
                          <a:cs typeface="Helvetica Neue Light"/>
                          <a:sym typeface="Helvetica Neue Light"/>
                        </a:rPr>
                        <a:t>. </a:t>
                      </a:r>
                      <a:endParaRPr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n-GB" u="none" cap="none" strike="noStrike">
                          <a:latin typeface="Helvetica Neue"/>
                          <a:ea typeface="Helvetica Neue"/>
                          <a:cs typeface="Helvetica Neue"/>
                          <a:sym typeface="Helvetica Neue"/>
                        </a:rPr>
                        <a:t>Sugerencia: </a:t>
                      </a:r>
                      <a:r>
                        <a:rPr lang="en-GB" u="none" cap="none" strike="noStrike">
                          <a:solidFill>
                            <a:schemeClr val="dk1"/>
                          </a:solidFill>
                          <a:latin typeface="Helvetica Neue Light"/>
                          <a:ea typeface="Helvetica Neue Light"/>
                          <a:cs typeface="Helvetica Neue Light"/>
                          <a:sym typeface="Helvetica Neue Light"/>
                        </a:rPr>
                        <a:t>activa comentarios en el archivo.</a:t>
                      </a:r>
                      <a:endParaRPr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358425">
                <a:tc gridSpan="3">
                  <a:txBody>
                    <a:bodyPr/>
                    <a:lstStyle/>
                    <a:p>
                      <a:pPr indent="0" lvl="0" marL="0" marR="0" rtl="0" algn="l">
                        <a:lnSpc>
                          <a:spcPct val="100000"/>
                        </a:lnSpc>
                        <a:spcBef>
                          <a:spcPts val="0"/>
                        </a:spcBef>
                        <a:spcAft>
                          <a:spcPts val="0"/>
                        </a:spcAft>
                        <a:buClr>
                          <a:srgbClr val="000000"/>
                        </a:buClr>
                        <a:buSzPts val="1600"/>
                        <a:buFont typeface="Arial"/>
                        <a:buNone/>
                      </a:pPr>
                      <a:r>
                        <a:rPr b="1" lang="en-GB">
                          <a:solidFill>
                            <a:schemeClr val="dk1"/>
                          </a:solidFill>
                          <a:latin typeface="Helvetica Neue"/>
                          <a:ea typeface="Helvetica Neue"/>
                          <a:cs typeface="Helvetica Neue"/>
                          <a:sym typeface="Helvetica Neue"/>
                        </a:rPr>
                        <a:t>Estructura de la web</a:t>
                      </a:r>
                      <a:endParaRPr b="1">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b="1" lang="en-GB">
                          <a:solidFill>
                            <a:schemeClr val="dk1"/>
                          </a:solidFill>
                          <a:latin typeface="Helvetica Neue"/>
                          <a:ea typeface="Helvetica Neue"/>
                          <a:cs typeface="Helvetica Neue"/>
                          <a:sym typeface="Helvetica Neue"/>
                        </a:rPr>
                        <a:t>Formato: </a:t>
                      </a:r>
                      <a:r>
                        <a:rPr lang="en-GB">
                          <a:solidFill>
                            <a:schemeClr val="dk1"/>
                          </a:solidFill>
                          <a:latin typeface="Helvetica Neue"/>
                          <a:ea typeface="Helvetica Neue"/>
                          <a:cs typeface="Helvetica Neue"/>
                          <a:sym typeface="Helvetica Neue"/>
                        </a:rPr>
                        <a:t>archivos HTML.</a:t>
                      </a:r>
                      <a:endParaRPr>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n-GB" sz="1500" u="none" cap="none" strike="noStrike"/>
                        <a:t>&gt;&gt;</a:t>
                      </a:r>
                      <a:r>
                        <a:rPr b="1" lang="en-GB" u="none" cap="none" strike="noStrike">
                          <a:solidFill>
                            <a:schemeClr val="dk1"/>
                          </a:solidFill>
                          <a:latin typeface="Helvetica Neue"/>
                          <a:ea typeface="Helvetica Neue"/>
                          <a:cs typeface="Helvetica Neue"/>
                          <a:sym typeface="Helvetica Neue"/>
                        </a:rPr>
                        <a:t>Objetivos </a:t>
                      </a:r>
                      <a:r>
                        <a:rPr b="1" lang="en-GB">
                          <a:solidFill>
                            <a:schemeClr val="dk1"/>
                          </a:solidFill>
                          <a:latin typeface="Helvetica Neue"/>
                          <a:ea typeface="Helvetica Neue"/>
                          <a:cs typeface="Helvetica Neue"/>
                          <a:sym typeface="Helvetica Neue"/>
                        </a:rPr>
                        <a:t>g</a:t>
                      </a:r>
                      <a:r>
                        <a:rPr b="1" lang="en-GB" u="none" cap="none" strike="noStrike">
                          <a:solidFill>
                            <a:schemeClr val="dk1"/>
                          </a:solidFill>
                          <a:latin typeface="Helvetica Neue"/>
                          <a:ea typeface="Helvetica Neue"/>
                          <a:cs typeface="Helvetica Neue"/>
                          <a:sym typeface="Helvetica Neue"/>
                        </a:rPr>
                        <a:t>enerales:</a:t>
                      </a:r>
                      <a:endParaRPr b="1" u="none" cap="none" strike="noStrike">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Light"/>
                        <a:buAutoNum type="arabicPeriod"/>
                      </a:pPr>
                      <a:r>
                        <a:rPr lang="en-GB">
                          <a:solidFill>
                            <a:schemeClr val="dk1"/>
                          </a:solidFill>
                          <a:latin typeface="Helvetica Neue Light"/>
                          <a:ea typeface="Helvetica Neue Light"/>
                          <a:cs typeface="Helvetica Neue Light"/>
                          <a:sym typeface="Helvetica Neue Light"/>
                        </a:rPr>
                        <a:t>Maquetar la web: en base a la estructura visual que deseas plantear con las nuevas herramientas de Flexbox y Grids, agrega y/o reestructurar los elementos HTML.</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chemeClr val="dk1"/>
                        </a:buClr>
                        <a:buSzPts val="1400"/>
                        <a:buFont typeface="Helvetica Neue Light"/>
                        <a:buAutoNum type="arabicPeriod"/>
                      </a:pPr>
                      <a:r>
                        <a:rPr lang="en-GB">
                          <a:solidFill>
                            <a:schemeClr val="dk1"/>
                          </a:solidFill>
                          <a:latin typeface="Helvetica Neue Light"/>
                          <a:ea typeface="Helvetica Neue Light"/>
                          <a:cs typeface="Helvetica Neue Light"/>
                          <a:sym typeface="Helvetica Neue Light"/>
                        </a:rPr>
                        <a:t>Estructuración del contenido: lleva el contenido a la estructura HTML, haciendo uso de los tags que corresponden para el contenido a insertar.</a:t>
                      </a:r>
                      <a:endParaRPr>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700"/>
                        <a:buFont typeface="Arial"/>
                        <a:buNone/>
                      </a:pPr>
                      <a:r>
                        <a:rPr b="1" lang="en-GB" sz="1500" u="none" cap="none" strike="noStrike">
                          <a:solidFill>
                            <a:schemeClr val="dk1"/>
                          </a:solidFill>
                        </a:rPr>
                        <a:t>&gt;&gt;</a:t>
                      </a:r>
                      <a:r>
                        <a:rPr b="1" lang="en-GB" u="none" cap="none" strike="noStrike">
                          <a:solidFill>
                            <a:schemeClr val="dk1"/>
                          </a:solidFill>
                          <a:latin typeface="Helvetica Neue"/>
                          <a:ea typeface="Helvetica Neue"/>
                          <a:cs typeface="Helvetica Neue"/>
                          <a:sym typeface="Helvetica Neue"/>
                        </a:rPr>
                        <a:t>Objetivos </a:t>
                      </a:r>
                      <a:r>
                        <a:rPr b="1" lang="en-GB">
                          <a:solidFill>
                            <a:schemeClr val="dk1"/>
                          </a:solidFill>
                          <a:latin typeface="Helvetica Neue"/>
                          <a:ea typeface="Helvetica Neue"/>
                          <a:cs typeface="Helvetica Neue"/>
                          <a:sym typeface="Helvetica Neue"/>
                        </a:rPr>
                        <a:t>e</a:t>
                      </a:r>
                      <a:r>
                        <a:rPr b="1" lang="en-GB" u="none" cap="none" strike="noStrike">
                          <a:solidFill>
                            <a:schemeClr val="dk1"/>
                          </a:solidFill>
                          <a:latin typeface="Helvetica Neue"/>
                          <a:ea typeface="Helvetica Neue"/>
                          <a:cs typeface="Helvetica Neue"/>
                          <a:sym typeface="Helvetica Neue"/>
                        </a:rPr>
                        <a:t>specíficos:</a:t>
                      </a:r>
                      <a:endParaRPr b="1"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000000"/>
                        </a:buClr>
                        <a:buSzPts val="1600"/>
                        <a:buFont typeface="Arial"/>
                        <a:buNone/>
                      </a:pPr>
                      <a:r>
                        <a:rPr lang="en-GB" u="none" cap="none" strike="noStrike">
                          <a:solidFill>
                            <a:schemeClr val="dk1"/>
                          </a:solidFill>
                          <a:latin typeface="Helvetica Neue Light"/>
                          <a:ea typeface="Helvetica Neue Light"/>
                          <a:cs typeface="Helvetica Neue Light"/>
                          <a:sym typeface="Helvetica Neue Light"/>
                        </a:rPr>
                        <a:t>1.</a:t>
                      </a:r>
                      <a:endParaRPr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rPr lang="en-GB" u="none" cap="none" strike="noStrike">
                          <a:solidFill>
                            <a:schemeClr val="dk1"/>
                          </a:solidFill>
                          <a:latin typeface="Helvetica Neue Light"/>
                          <a:ea typeface="Helvetica Neue Light"/>
                          <a:cs typeface="Helvetica Neue Light"/>
                          <a:sym typeface="Helvetica Neue Light"/>
                        </a:rPr>
                        <a:t>2.</a:t>
                      </a:r>
                      <a:endParaRPr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n-GB" sz="1500" u="none" cap="none" strike="noStrike">
                          <a:solidFill>
                            <a:schemeClr val="dk1"/>
                          </a:solidFill>
                        </a:rPr>
                        <a:t>&gt;&gt;</a:t>
                      </a:r>
                      <a:r>
                        <a:rPr b="1" lang="en-GB" u="none" cap="none" strike="noStrike">
                          <a:solidFill>
                            <a:schemeClr val="dk1"/>
                          </a:solidFill>
                          <a:latin typeface="Helvetica Neue"/>
                          <a:ea typeface="Helvetica Neue"/>
                          <a:cs typeface="Helvetica Neue"/>
                          <a:sym typeface="Helvetica Neue"/>
                        </a:rPr>
                        <a:t>Se debe entregar: </a:t>
                      </a:r>
                      <a:endParaRPr b="1" u="none" cap="none" strike="noStrike">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Maquetado de la web: incluye etiquetas en base al contenido que incluirá, y su futura estructuración visual desde el estilo. </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Páginas: agrega más contenido a sus páginas utilizando las etiquetas correspondientes.</a:t>
                      </a:r>
                      <a:endParaRPr>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88" name="Google Shape;688;p88"/>
          <p:cNvPicPr preferRelativeResize="0"/>
          <p:nvPr/>
        </p:nvPicPr>
        <p:blipFill rotWithShape="1">
          <a:blip r:embed="rId4">
            <a:alphaModFix/>
          </a:blip>
          <a:srcRect b="0" l="0" r="0" t="0"/>
          <a:stretch/>
        </p:blipFill>
        <p:spPr>
          <a:xfrm>
            <a:off x="7162875" y="943300"/>
            <a:ext cx="1634174" cy="639850"/>
          </a:xfrm>
          <a:prstGeom prst="rect">
            <a:avLst/>
          </a:prstGeom>
          <a:noFill/>
          <a:ln>
            <a:noFill/>
          </a:ln>
        </p:spPr>
      </p:pic>
      <p:sp>
        <p:nvSpPr>
          <p:cNvPr id="689" name="Google Shape;689;p88"/>
          <p:cNvSpPr/>
          <p:nvPr/>
        </p:nvSpPr>
        <p:spPr>
          <a:xfrm>
            <a:off x="8511150" y="875625"/>
            <a:ext cx="243300" cy="2433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800">
                <a:solidFill>
                  <a:srgbClr val="FFFFFF"/>
                </a:solidFill>
                <a:latin typeface="Helvetica Neue"/>
                <a:ea typeface="Helvetica Neue"/>
                <a:cs typeface="Helvetica Neue"/>
                <a:sym typeface="Helvetica Neue"/>
              </a:rPr>
              <a:t>2</a:t>
            </a:r>
            <a:endParaRPr b="1" sz="800">
              <a:solidFill>
                <a:srgbClr val="FFFFFF"/>
              </a:solidFill>
              <a:latin typeface="Helvetica Neue"/>
              <a:ea typeface="Helvetica Neue"/>
              <a:cs typeface="Helvetica Neue"/>
              <a:sym typeface="Helvetica Neue"/>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graphicFrame>
        <p:nvGraphicFramePr>
          <p:cNvPr id="694" name="Google Shape;694;p89"/>
          <p:cNvGraphicFramePr/>
          <p:nvPr/>
        </p:nvGraphicFramePr>
        <p:xfrm>
          <a:off x="154125" y="0"/>
          <a:ext cx="3000000" cy="3000000"/>
        </p:xfrm>
        <a:graphic>
          <a:graphicData uri="http://schemas.openxmlformats.org/drawingml/2006/table">
            <a:tbl>
              <a:tblPr>
                <a:noFill/>
                <a:tableStyleId>{87C2026B-885B-456B-9B69-E3CB07A2DFA8}</a:tableStyleId>
              </a:tblPr>
              <a:tblGrid>
                <a:gridCol w="2945825"/>
                <a:gridCol w="3822275"/>
                <a:gridCol w="2069375"/>
              </a:tblGrid>
              <a:tr h="571150">
                <a:tc gridSpan="2">
                  <a:txBody>
                    <a:bodyPr/>
                    <a:lstStyle/>
                    <a:p>
                      <a:pPr indent="0" lvl="0" marL="0" rtl="0" algn="l">
                        <a:spcBef>
                          <a:spcPts val="0"/>
                        </a:spcBef>
                        <a:spcAft>
                          <a:spcPts val="0"/>
                        </a:spcAft>
                        <a:buClr>
                          <a:schemeClr val="dk1"/>
                        </a:buClr>
                        <a:buSzPts val="1100"/>
                        <a:buFont typeface="Arial"/>
                        <a:buNone/>
                      </a:pPr>
                      <a:r>
                        <a:rPr i="1" lang="en-GB" sz="2200">
                          <a:solidFill>
                            <a:schemeClr val="dk1"/>
                          </a:solidFill>
                          <a:latin typeface="Anton"/>
                          <a:ea typeface="Anton"/>
                          <a:cs typeface="Anton"/>
                          <a:sym typeface="Anton"/>
                        </a:rPr>
                        <a:t>SEGUNDA ENTREGA DEL PROYECTO FINAL</a:t>
                      </a:r>
                      <a:endParaRPr sz="1600">
                        <a:latin typeface="Helvetica Neue Light"/>
                        <a:ea typeface="Helvetica Neue Light"/>
                        <a:cs typeface="Helvetica Neue Light"/>
                        <a:sym typeface="Helvetica Neue Ligh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4436000">
                <a:tc gridSpan="3">
                  <a:txBody>
                    <a:bodyPr/>
                    <a:lstStyle/>
                    <a:p>
                      <a:pPr indent="0" lvl="0" marL="0" rtl="0" algn="l">
                        <a:spcBef>
                          <a:spcPts val="0"/>
                        </a:spcBef>
                        <a:spcAft>
                          <a:spcPts val="0"/>
                        </a:spcAft>
                        <a:buNone/>
                      </a:pPr>
                      <a:r>
                        <a:rPr b="1" lang="en-GB" sz="1300">
                          <a:latin typeface="Helvetica Neue"/>
                          <a:ea typeface="Helvetica Neue"/>
                          <a:cs typeface="Helvetica Neue"/>
                          <a:sym typeface="Helvetica Neue"/>
                        </a:rPr>
                        <a:t>Estilo básico de la web</a:t>
                      </a:r>
                      <a:endParaRPr b="1" sz="1300">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GB" sz="1300">
                          <a:solidFill>
                            <a:schemeClr val="dk1"/>
                          </a:solidFill>
                          <a:latin typeface="Helvetica Neue"/>
                          <a:ea typeface="Helvetica Neue"/>
                          <a:cs typeface="Helvetica Neue"/>
                          <a:sym typeface="Helvetica Neue"/>
                        </a:rPr>
                        <a:t>Formato</a:t>
                      </a:r>
                      <a:r>
                        <a:rPr b="1" lang="en-GB" sz="1300">
                          <a:solidFill>
                            <a:srgbClr val="434343"/>
                          </a:solidFill>
                          <a:latin typeface="Helvetica Neue"/>
                          <a:ea typeface="Helvetica Neue"/>
                          <a:cs typeface="Helvetica Neue"/>
                          <a:sym typeface="Helvetica Neue"/>
                        </a:rPr>
                        <a:t>:</a:t>
                      </a:r>
                      <a:r>
                        <a:rPr lang="en-GB" sz="1300">
                          <a:solidFill>
                            <a:srgbClr val="434343"/>
                          </a:solidFill>
                          <a:latin typeface="Helvetica Neue Light"/>
                          <a:ea typeface="Helvetica Neue Light"/>
                          <a:cs typeface="Helvetica Neue Light"/>
                          <a:sym typeface="Helvetica Neue Light"/>
                        </a:rPr>
                        <a:t> archivo CSS.</a:t>
                      </a:r>
                      <a:endParaRPr sz="1300">
                        <a:solidFill>
                          <a:srgbClr val="434343"/>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700"/>
                        <a:buFont typeface="Arial"/>
                        <a:buNone/>
                      </a:pPr>
                      <a:r>
                        <a:rPr b="1" lang="en-GB">
                          <a:solidFill>
                            <a:schemeClr val="dk1"/>
                          </a:solidFill>
                        </a:rPr>
                        <a:t>&gt;&gt;</a:t>
                      </a:r>
                      <a:r>
                        <a:rPr b="1" lang="en-GB" sz="1300">
                          <a:solidFill>
                            <a:schemeClr val="dk1"/>
                          </a:solidFill>
                          <a:latin typeface="Helvetica Neue"/>
                          <a:ea typeface="Helvetica Neue"/>
                          <a:cs typeface="Helvetica Neue"/>
                          <a:sym typeface="Helvetica Neue"/>
                        </a:rPr>
                        <a:t>Objetivos generales:</a:t>
                      </a:r>
                      <a:endParaRPr sz="1500">
                        <a:latin typeface="Helvetica Neue Light"/>
                        <a:ea typeface="Helvetica Neue Light"/>
                        <a:cs typeface="Helvetica Neue Light"/>
                        <a:sym typeface="Helvetica Neue Light"/>
                      </a:endParaRPr>
                    </a:p>
                    <a:p>
                      <a:pPr indent="-304800" lvl="0" marL="457200" marR="0" rtl="0" algn="l">
                        <a:lnSpc>
                          <a:spcPct val="100000"/>
                        </a:lnSpc>
                        <a:spcBef>
                          <a:spcPts val="0"/>
                        </a:spcBef>
                        <a:spcAft>
                          <a:spcPts val="0"/>
                        </a:spcAft>
                        <a:buClr>
                          <a:schemeClr val="dk1"/>
                        </a:buClr>
                        <a:buSzPts val="1200"/>
                        <a:buFont typeface="Helvetica Neue Light"/>
                        <a:buAutoNum type="arabicPeriod"/>
                      </a:pPr>
                      <a:r>
                        <a:rPr lang="en-GB" sz="1300">
                          <a:latin typeface="Helvetica Neue Light"/>
                          <a:ea typeface="Helvetica Neue Light"/>
                          <a:cs typeface="Helvetica Neue Light"/>
                          <a:sym typeface="Helvetica Neue Light"/>
                        </a:rPr>
                        <a:t>Seleccionar la paleta de color y respetarla consistentemente en los nuevos elementos creados.</a:t>
                      </a:r>
                      <a:endParaRPr sz="1300">
                        <a:latin typeface="Helvetica Neue Light"/>
                        <a:ea typeface="Helvetica Neue Light"/>
                        <a:cs typeface="Helvetica Neue Light"/>
                        <a:sym typeface="Helvetica Neue Light"/>
                      </a:endParaRPr>
                    </a:p>
                    <a:p>
                      <a:pPr indent="-304800" lvl="0" marL="457200" marR="0" rtl="0" algn="l">
                        <a:lnSpc>
                          <a:spcPct val="100000"/>
                        </a:lnSpc>
                        <a:spcBef>
                          <a:spcPts val="0"/>
                        </a:spcBef>
                        <a:spcAft>
                          <a:spcPts val="0"/>
                        </a:spcAft>
                        <a:buClr>
                          <a:schemeClr val="dk1"/>
                        </a:buClr>
                        <a:buSzPts val="1200"/>
                        <a:buFont typeface="Helvetica Neue Light"/>
                        <a:buAutoNum type="arabicPeriod"/>
                      </a:pPr>
                      <a:r>
                        <a:rPr lang="en-GB" sz="1300">
                          <a:latin typeface="Helvetica Neue Light"/>
                          <a:ea typeface="Helvetica Neue Light"/>
                          <a:cs typeface="Helvetica Neue Light"/>
                          <a:sym typeface="Helvetica Neue Light"/>
                        </a:rPr>
                        <a:t>Definir tamaños tipográficos que reflejan lo planteado en el prototipo.</a:t>
                      </a:r>
                      <a:endParaRPr sz="1300">
                        <a:latin typeface="Helvetica Neue Light"/>
                        <a:ea typeface="Helvetica Neue Light"/>
                        <a:cs typeface="Helvetica Neue Light"/>
                        <a:sym typeface="Helvetica Neue Light"/>
                      </a:endParaRPr>
                    </a:p>
                    <a:p>
                      <a:pPr indent="-304800" lvl="0" marL="457200" marR="0" rtl="0" algn="l">
                        <a:lnSpc>
                          <a:spcPct val="100000"/>
                        </a:lnSpc>
                        <a:spcBef>
                          <a:spcPts val="0"/>
                        </a:spcBef>
                        <a:spcAft>
                          <a:spcPts val="0"/>
                        </a:spcAft>
                        <a:buClr>
                          <a:schemeClr val="dk1"/>
                        </a:buClr>
                        <a:buSzPts val="1200"/>
                        <a:buFont typeface="Helvetica Neue Light"/>
                        <a:buAutoNum type="arabicPeriod"/>
                      </a:pPr>
                      <a:r>
                        <a:rPr lang="en-GB" sz="1300">
                          <a:latin typeface="Helvetica Neue Light"/>
                          <a:ea typeface="Helvetica Neue Light"/>
                          <a:cs typeface="Helvetica Neue Light"/>
                          <a:sym typeface="Helvetica Neue Light"/>
                        </a:rPr>
                        <a:t>Usar reglas de CSS para darle estilo y forma a los elementos web.</a:t>
                      </a:r>
                      <a:endParaRPr sz="1300">
                        <a:latin typeface="Helvetica Neue Light"/>
                        <a:ea typeface="Helvetica Neue Light"/>
                        <a:cs typeface="Helvetica Neue Light"/>
                        <a:sym typeface="Helvetica Neue Light"/>
                      </a:endParaRPr>
                    </a:p>
                    <a:p>
                      <a:pPr indent="-304800" lvl="0" marL="457200" marR="0" rtl="0" algn="l">
                        <a:lnSpc>
                          <a:spcPct val="100000"/>
                        </a:lnSpc>
                        <a:spcBef>
                          <a:spcPts val="0"/>
                        </a:spcBef>
                        <a:spcAft>
                          <a:spcPts val="0"/>
                        </a:spcAft>
                        <a:buClr>
                          <a:schemeClr val="dk1"/>
                        </a:buClr>
                        <a:buSzPts val="1200"/>
                        <a:buFont typeface="Helvetica Neue Light"/>
                        <a:buAutoNum type="arabicPeriod"/>
                      </a:pPr>
                      <a:r>
                        <a:rPr lang="en-GB" sz="1300">
                          <a:latin typeface="Helvetica Neue Light"/>
                          <a:ea typeface="Helvetica Neue Light"/>
                          <a:cs typeface="Helvetica Neue Light"/>
                          <a:sym typeface="Helvetica Neue Light"/>
                        </a:rPr>
                        <a:t>Aplicar lo aprendido en box-modelling, flex, y grids para estructurar el contenido de la web, armando layouts en las que se distribuye el contenido.</a:t>
                      </a:r>
                      <a:endParaRPr sz="13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b="1" lang="en-GB" sz="1300">
                          <a:solidFill>
                            <a:schemeClr val="dk1"/>
                          </a:solidFill>
                          <a:latin typeface="Helvetica Neue"/>
                          <a:ea typeface="Helvetica Neue"/>
                          <a:cs typeface="Helvetica Neue"/>
                          <a:sym typeface="Helvetica Neue"/>
                        </a:rPr>
                        <a:t>&gt;&gt;Objetivos específicos:</a:t>
                      </a:r>
                      <a:endParaRPr b="1"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1300">
                          <a:latin typeface="Helvetica Neue Light"/>
                          <a:ea typeface="Helvetica Neue Light"/>
                          <a:cs typeface="Helvetica Neue Light"/>
                          <a:sym typeface="Helvetica Neue Light"/>
                        </a:rPr>
                        <a:t>1.</a:t>
                      </a:r>
                      <a:endParaRPr sz="1300">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rPr lang="en-GB" sz="1300">
                          <a:latin typeface="Helvetica Neue Light"/>
                          <a:ea typeface="Helvetica Neue Light"/>
                          <a:cs typeface="Helvetica Neue Light"/>
                          <a:sym typeface="Helvetica Neue Light"/>
                        </a:rPr>
                        <a:t>2.</a:t>
                      </a:r>
                      <a:endParaRPr b="1" sz="1500">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b="1" lang="en-GB">
                          <a:solidFill>
                            <a:schemeClr val="dk1"/>
                          </a:solidFill>
                        </a:rPr>
                        <a:t>&gt;&gt;</a:t>
                      </a:r>
                      <a:r>
                        <a:rPr b="1" lang="en-GB" sz="1300">
                          <a:solidFill>
                            <a:schemeClr val="dk1"/>
                          </a:solidFill>
                          <a:latin typeface="Helvetica Neue"/>
                          <a:ea typeface="Helvetica Neue"/>
                          <a:cs typeface="Helvetica Neue"/>
                          <a:sym typeface="Helvetica Neue"/>
                        </a:rPr>
                        <a:t>Se debe entregar: </a:t>
                      </a:r>
                      <a:endParaRPr sz="1500">
                        <a:latin typeface="Helvetica Neue Light"/>
                        <a:ea typeface="Helvetica Neue Light"/>
                        <a:cs typeface="Helvetica Neue Light"/>
                        <a:sym typeface="Helvetica Neue Light"/>
                      </a:endParaRPr>
                    </a:p>
                    <a:p>
                      <a:pPr indent="-311150" lvl="0" marL="457200" rtl="0" algn="just">
                        <a:lnSpc>
                          <a:spcPct val="115000"/>
                        </a:lnSpc>
                        <a:spcBef>
                          <a:spcPts val="0"/>
                        </a:spcBef>
                        <a:spcAft>
                          <a:spcPts val="0"/>
                        </a:spcAft>
                        <a:buSzPts val="1300"/>
                        <a:buFont typeface="Helvetica Neue Light"/>
                        <a:buChar char="-"/>
                      </a:pPr>
                      <a:r>
                        <a:rPr lang="en-GB" sz="1300">
                          <a:latin typeface="Helvetica Neue Light"/>
                          <a:ea typeface="Helvetica Neue Light"/>
                          <a:cs typeface="Helvetica Neue Light"/>
                          <a:sym typeface="Helvetica Neue Light"/>
                        </a:rPr>
                        <a:t>Estructuración visual del contenido: usa reglas de CSS para crear layouts y distribuir los elementos de tu sitio web, en base al diseño planteado originalmente. Debes valerte de flex o box-modeling para estructuras unidimensionales, o grid para bidimensionales. </a:t>
                      </a:r>
                      <a:endParaRPr sz="1300">
                        <a:latin typeface="Helvetica Neue Light"/>
                        <a:ea typeface="Helvetica Neue Light"/>
                        <a:cs typeface="Helvetica Neue Light"/>
                        <a:sym typeface="Helvetica Neue Light"/>
                      </a:endParaRPr>
                    </a:p>
                    <a:p>
                      <a:pPr indent="-311150" lvl="0" marL="457200" rtl="0" algn="just">
                        <a:lnSpc>
                          <a:spcPct val="115000"/>
                        </a:lnSpc>
                        <a:spcBef>
                          <a:spcPts val="0"/>
                        </a:spcBef>
                        <a:spcAft>
                          <a:spcPts val="0"/>
                        </a:spcAft>
                        <a:buSzPts val="1300"/>
                        <a:buFont typeface="Helvetica Neue Light"/>
                        <a:buChar char="-"/>
                      </a:pPr>
                      <a:r>
                        <a:rPr lang="en-GB" sz="1300">
                          <a:latin typeface="Helvetica Neue Light"/>
                          <a:ea typeface="Helvetica Neue Light"/>
                          <a:cs typeface="Helvetica Neue Light"/>
                          <a:sym typeface="Helvetica Neue Light"/>
                        </a:rPr>
                        <a:t>Estilo básico de la web: crea paletas para darle un estilo consistente a tu sitio web. Esto acompañado de la utilización de otros elementos como las tipografías, el uso de sombras, el radio de los bordes o el espaciado entre los elementos, etcétera, para forjar el estilo que la web va a mantener página a página.</a:t>
                      </a:r>
                      <a:endParaRPr sz="13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grpSp>
        <p:nvGrpSpPr>
          <p:cNvPr id="695" name="Google Shape;695;p89"/>
          <p:cNvGrpSpPr/>
          <p:nvPr/>
        </p:nvGrpSpPr>
        <p:grpSpPr>
          <a:xfrm>
            <a:off x="7238163" y="-8"/>
            <a:ext cx="1454415" cy="569467"/>
            <a:chOff x="7120275" y="678460"/>
            <a:chExt cx="1634174" cy="639850"/>
          </a:xfrm>
        </p:grpSpPr>
        <p:pic>
          <p:nvPicPr>
            <p:cNvPr id="696" name="Google Shape;696;p89"/>
            <p:cNvPicPr preferRelativeResize="0"/>
            <p:nvPr/>
          </p:nvPicPr>
          <p:blipFill rotWithShape="1">
            <a:blip r:embed="rId3">
              <a:alphaModFix/>
            </a:blip>
            <a:srcRect b="0" l="0" r="0" t="0"/>
            <a:stretch/>
          </p:blipFill>
          <p:spPr>
            <a:xfrm>
              <a:off x="7120275" y="678460"/>
              <a:ext cx="1634174" cy="639850"/>
            </a:xfrm>
            <a:prstGeom prst="rect">
              <a:avLst/>
            </a:prstGeom>
            <a:noFill/>
            <a:ln>
              <a:noFill/>
            </a:ln>
          </p:spPr>
        </p:pic>
        <p:sp>
          <p:nvSpPr>
            <p:cNvPr id="697" name="Google Shape;697;p89"/>
            <p:cNvSpPr/>
            <p:nvPr/>
          </p:nvSpPr>
          <p:spPr>
            <a:xfrm>
              <a:off x="8468550" y="696403"/>
              <a:ext cx="243300" cy="2433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800">
                  <a:solidFill>
                    <a:srgbClr val="FFFFFF"/>
                  </a:solidFill>
                  <a:latin typeface="Helvetica Neue"/>
                  <a:ea typeface="Helvetica Neue"/>
                  <a:cs typeface="Helvetica Neue"/>
                  <a:sym typeface="Helvetica Neue"/>
                </a:rPr>
                <a:t>2</a:t>
              </a:r>
              <a:endParaRPr b="1" sz="800">
                <a:solidFill>
                  <a:srgbClr val="FFFFFF"/>
                </a:solidFill>
                <a:latin typeface="Helvetica Neue"/>
                <a:ea typeface="Helvetica Neue"/>
                <a:cs typeface="Helvetica Neue"/>
                <a:sym typeface="Helvetica Neue"/>
              </a:endParaRPr>
            </a:p>
          </p:txBody>
        </p:sp>
      </p:grpSp>
      <p:pic>
        <p:nvPicPr>
          <p:cNvPr id="698" name="Google Shape;698;p8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2" name="Shape 702"/>
        <p:cNvGrpSpPr/>
        <p:nvPr/>
      </p:nvGrpSpPr>
      <p:grpSpPr>
        <a:xfrm>
          <a:off x="0" y="0"/>
          <a:ext cx="0" cy="0"/>
          <a:chOff x="0" y="0"/>
          <a:chExt cx="0" cy="0"/>
        </a:xfrm>
      </p:grpSpPr>
      <p:sp>
        <p:nvSpPr>
          <p:cNvPr id="703" name="Google Shape;703;p90"/>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704" name="Google Shape;704;p90"/>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8" name="Shape 708"/>
        <p:cNvGrpSpPr/>
        <p:nvPr/>
      </p:nvGrpSpPr>
      <p:grpSpPr>
        <a:xfrm>
          <a:off x="0" y="0"/>
          <a:ext cx="0" cy="0"/>
          <a:chOff x="0" y="0"/>
          <a:chExt cx="0" cy="0"/>
        </a:xfrm>
      </p:grpSpPr>
      <p:sp>
        <p:nvSpPr>
          <p:cNvPr id="709" name="Google Shape;709;p91"/>
          <p:cNvSpPr txBox="1"/>
          <p:nvPr/>
        </p:nvSpPr>
        <p:spPr>
          <a:xfrm>
            <a:off x="1956450" y="930600"/>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710" name="Google Shape;710;p91"/>
          <p:cNvSpPr txBox="1"/>
          <p:nvPr/>
        </p:nvSpPr>
        <p:spPr>
          <a:xfrm>
            <a:off x="2180400" y="1919700"/>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Crear animaciones con CSS.</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Agregar transformaciones a objetos.</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Agregar transiciones a elementos.</a:t>
            </a:r>
            <a:endParaRPr sz="2200">
              <a:solidFill>
                <a:srgbClr val="E0FF00"/>
              </a:solidFill>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None/>
            </a:pPr>
            <a:r>
              <a:t/>
            </a:r>
            <a:endParaRPr sz="22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4" name="Shape 714"/>
        <p:cNvGrpSpPr/>
        <p:nvPr/>
      </p:nvGrpSpPr>
      <p:grpSpPr>
        <a:xfrm>
          <a:off x="0" y="0"/>
          <a:ext cx="0" cy="0"/>
          <a:chOff x="0" y="0"/>
          <a:chExt cx="0" cy="0"/>
        </a:xfrm>
      </p:grpSpPr>
      <p:sp>
        <p:nvSpPr>
          <p:cNvPr id="715" name="Google Shape;715;p92"/>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716" name="Google Shape;716;p92"/>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43" name="Shape 143"/>
        <p:cNvGrpSpPr/>
        <p:nvPr/>
      </p:nvGrpSpPr>
      <p:grpSpPr>
        <a:xfrm>
          <a:off x="0" y="0"/>
          <a:ext cx="0" cy="0"/>
          <a:chOff x="0" y="0"/>
          <a:chExt cx="0" cy="0"/>
        </a:xfrm>
      </p:grpSpPr>
      <p:sp>
        <p:nvSpPr>
          <p:cNvPr id="144" name="Google Shape;144;p3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45" name="Google Shape;145;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9" name="Shape 149"/>
        <p:cNvGrpSpPr/>
        <p:nvPr/>
      </p:nvGrpSpPr>
      <p:grpSpPr>
        <a:xfrm>
          <a:off x="0" y="0"/>
          <a:ext cx="0" cy="0"/>
          <a:chOff x="0" y="0"/>
          <a:chExt cx="0" cy="0"/>
        </a:xfrm>
      </p:grpSpPr>
      <p:sp>
        <p:nvSpPr>
          <p:cNvPr id="150" name="Google Shape;150;p33"/>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8</a:t>
            </a:r>
            <a:endParaRPr i="1" sz="2000">
              <a:latin typeface="Anton"/>
              <a:ea typeface="Anton"/>
              <a:cs typeface="Anton"/>
              <a:sym typeface="Anton"/>
            </a:endParaRPr>
          </a:p>
        </p:txBody>
      </p:sp>
      <p:pic>
        <p:nvPicPr>
          <p:cNvPr id="151" name="Google Shape;151;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52" name="Google Shape;152;p33"/>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153" name="Google Shape;153;p33"/>
          <p:cNvCxnSpPr/>
          <p:nvPr/>
        </p:nvCxnSpPr>
        <p:spPr>
          <a:xfrm>
            <a:off x="1353025" y="1775166"/>
            <a:ext cx="0" cy="684600"/>
          </a:xfrm>
          <a:prstGeom prst="straightConnector1">
            <a:avLst/>
          </a:prstGeom>
          <a:noFill/>
          <a:ln cap="flat" cmpd="sng" w="9525">
            <a:solidFill>
              <a:srgbClr val="CCCCCC"/>
            </a:solidFill>
            <a:prstDash val="solid"/>
            <a:round/>
            <a:headEnd len="med" w="med" type="oval"/>
            <a:tailEnd len="med" w="med" type="oval"/>
          </a:ln>
        </p:spPr>
      </p:cxnSp>
      <p:sp>
        <p:nvSpPr>
          <p:cNvPr id="154" name="Google Shape;154;p33"/>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Gradientes</a:t>
            </a:r>
            <a:endParaRPr b="0" i="0" sz="1100" u="none" cap="none" strike="noStrike">
              <a:solidFill>
                <a:srgbClr val="FFFFFF"/>
              </a:solidFill>
              <a:latin typeface="Helvetica Neue"/>
              <a:ea typeface="Helvetica Neue"/>
              <a:cs typeface="Helvetica Neue"/>
              <a:sym typeface="Helvetica Neue"/>
            </a:endParaRPr>
          </a:p>
        </p:txBody>
      </p:sp>
      <p:sp>
        <p:nvSpPr>
          <p:cNvPr id="155" name="Google Shape;155;p33"/>
          <p:cNvSpPr/>
          <p:nvPr/>
        </p:nvSpPr>
        <p:spPr>
          <a:xfrm>
            <a:off x="618500" y="247955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Transformaciones </a:t>
            </a:r>
            <a:endParaRPr sz="1100">
              <a:solidFill>
                <a:srgbClr val="FFFFFF"/>
              </a:solidFill>
              <a:latin typeface="Helvetica Neue"/>
              <a:ea typeface="Helvetica Neue"/>
              <a:cs typeface="Helvetica Neue"/>
              <a:sym typeface="Helvetica Neue"/>
            </a:endParaRPr>
          </a:p>
        </p:txBody>
      </p:sp>
      <p:cxnSp>
        <p:nvCxnSpPr>
          <p:cNvPr id="156" name="Google Shape;156;p33"/>
          <p:cNvCxnSpPr/>
          <p:nvPr/>
        </p:nvCxnSpPr>
        <p:spPr>
          <a:xfrm>
            <a:off x="2081300" y="2740638"/>
            <a:ext cx="958200" cy="0"/>
          </a:xfrm>
          <a:prstGeom prst="straightConnector1">
            <a:avLst/>
          </a:prstGeom>
          <a:noFill/>
          <a:ln cap="flat" cmpd="sng" w="9525">
            <a:solidFill>
              <a:srgbClr val="CCCCCC"/>
            </a:solidFill>
            <a:prstDash val="solid"/>
            <a:round/>
            <a:headEnd len="med" w="med" type="oval"/>
            <a:tailEnd len="med" w="med" type="oval"/>
          </a:ln>
        </p:spPr>
      </p:cxnSp>
      <p:sp>
        <p:nvSpPr>
          <p:cNvPr id="157" name="Google Shape;157;p33"/>
          <p:cNvSpPr/>
          <p:nvPr/>
        </p:nvSpPr>
        <p:spPr>
          <a:xfrm>
            <a:off x="3017100" y="2591449"/>
            <a:ext cx="13731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¿Qué es una transformación?</a:t>
            </a:r>
            <a:endParaRPr b="0" i="0" sz="1100" u="none" cap="none" strike="noStrike">
              <a:solidFill>
                <a:srgbClr val="222222"/>
              </a:solidFill>
              <a:latin typeface="Helvetica Neue"/>
              <a:ea typeface="Helvetica Neue"/>
              <a:cs typeface="Helvetica Neue"/>
              <a:sym typeface="Helvetica Neue"/>
            </a:endParaRPr>
          </a:p>
        </p:txBody>
      </p:sp>
      <p:cxnSp>
        <p:nvCxnSpPr>
          <p:cNvPr id="158" name="Google Shape;158;p33"/>
          <p:cNvCxnSpPr/>
          <p:nvPr/>
        </p:nvCxnSpPr>
        <p:spPr>
          <a:xfrm>
            <a:off x="2071400" y="1462263"/>
            <a:ext cx="958200" cy="0"/>
          </a:xfrm>
          <a:prstGeom prst="straightConnector1">
            <a:avLst/>
          </a:prstGeom>
          <a:noFill/>
          <a:ln cap="flat" cmpd="sng" w="9525">
            <a:solidFill>
              <a:srgbClr val="CCCCCC"/>
            </a:solidFill>
            <a:prstDash val="solid"/>
            <a:round/>
            <a:headEnd len="med" w="med" type="oval"/>
            <a:tailEnd len="med" w="med" type="oval"/>
          </a:ln>
        </p:spPr>
      </p:cxnSp>
      <p:sp>
        <p:nvSpPr>
          <p:cNvPr id="159" name="Google Shape;159;p33"/>
          <p:cNvSpPr/>
          <p:nvPr/>
        </p:nvSpPr>
        <p:spPr>
          <a:xfrm>
            <a:off x="3007208" y="13053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Ejes</a:t>
            </a:r>
            <a:endParaRPr b="0" i="0" sz="1100" u="none" cap="none" strike="noStrike">
              <a:solidFill>
                <a:srgbClr val="222222"/>
              </a:solidFill>
              <a:latin typeface="Helvetica Neue"/>
              <a:ea typeface="Helvetica Neue"/>
              <a:cs typeface="Helvetica Neue"/>
              <a:sym typeface="Helvetica Neue"/>
            </a:endParaRPr>
          </a:p>
        </p:txBody>
      </p:sp>
      <p:cxnSp>
        <p:nvCxnSpPr>
          <p:cNvPr id="160" name="Google Shape;160;p33"/>
          <p:cNvCxnSpPr/>
          <p:nvPr/>
        </p:nvCxnSpPr>
        <p:spPr>
          <a:xfrm>
            <a:off x="2157414" y="14548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61" name="Google Shape;161;p33"/>
          <p:cNvSpPr/>
          <p:nvPr/>
        </p:nvSpPr>
        <p:spPr>
          <a:xfrm>
            <a:off x="3007208" y="1696753"/>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¿Qué son? </a:t>
            </a:r>
            <a:endParaRPr b="0" i="0" sz="1100" u="none" cap="none" strike="noStrike">
              <a:solidFill>
                <a:srgbClr val="222222"/>
              </a:solidFill>
              <a:latin typeface="Helvetica Neue"/>
              <a:ea typeface="Helvetica Neue"/>
              <a:cs typeface="Helvetica Neue"/>
              <a:sym typeface="Helvetica Neue"/>
            </a:endParaRPr>
          </a:p>
        </p:txBody>
      </p:sp>
      <p:cxnSp>
        <p:nvCxnSpPr>
          <p:cNvPr id="162" name="Google Shape;162;p33"/>
          <p:cNvCxnSpPr/>
          <p:nvPr/>
        </p:nvCxnSpPr>
        <p:spPr>
          <a:xfrm>
            <a:off x="5609575" y="2779300"/>
            <a:ext cx="958200" cy="0"/>
          </a:xfrm>
          <a:prstGeom prst="straightConnector1">
            <a:avLst/>
          </a:prstGeom>
          <a:noFill/>
          <a:ln cap="flat" cmpd="sng" w="9525">
            <a:solidFill>
              <a:srgbClr val="CCCCCC"/>
            </a:solidFill>
            <a:prstDash val="solid"/>
            <a:round/>
            <a:headEnd len="med" w="med" type="oval"/>
            <a:tailEnd len="med" w="med" type="oval"/>
          </a:ln>
        </p:spPr>
      </p:cxnSp>
      <p:sp>
        <p:nvSpPr>
          <p:cNvPr id="163" name="Google Shape;163;p33"/>
          <p:cNvSpPr/>
          <p:nvPr/>
        </p:nvSpPr>
        <p:spPr>
          <a:xfrm>
            <a:off x="6545383" y="262242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Diseño Responsive</a:t>
            </a:r>
            <a:endParaRPr b="0" i="0" sz="1100" u="none" cap="none" strike="noStrike">
              <a:solidFill>
                <a:srgbClr val="222222"/>
              </a:solidFill>
              <a:latin typeface="Helvetica Neue"/>
              <a:ea typeface="Helvetica Neue"/>
              <a:cs typeface="Helvetica Neue"/>
              <a:sym typeface="Helvetica Neue"/>
            </a:endParaRPr>
          </a:p>
        </p:txBody>
      </p:sp>
      <p:cxnSp>
        <p:nvCxnSpPr>
          <p:cNvPr id="164" name="Google Shape;164;p33"/>
          <p:cNvCxnSpPr/>
          <p:nvPr/>
        </p:nvCxnSpPr>
        <p:spPr>
          <a:xfrm>
            <a:off x="5695589" y="2771880"/>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65" name="Google Shape;165;p33"/>
          <p:cNvSpPr/>
          <p:nvPr/>
        </p:nvSpPr>
        <p:spPr>
          <a:xfrm>
            <a:off x="6545383" y="301379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Media Queries</a:t>
            </a:r>
            <a:endParaRPr b="0" i="0" sz="1100" u="none" cap="none" strike="noStrike">
              <a:solidFill>
                <a:srgbClr val="222222"/>
              </a:solidFill>
              <a:latin typeface="Helvetica Neue"/>
              <a:ea typeface="Helvetica Neue"/>
              <a:cs typeface="Helvetica Neue"/>
              <a:sym typeface="Helvetica Neue"/>
            </a:endParaRPr>
          </a:p>
        </p:txBody>
      </p:sp>
      <p:cxnSp>
        <p:nvCxnSpPr>
          <p:cNvPr id="166" name="Google Shape;166;p33"/>
          <p:cNvCxnSpPr>
            <a:endCxn id="167" idx="1"/>
          </p:cNvCxnSpPr>
          <p:nvPr/>
        </p:nvCxnSpPr>
        <p:spPr>
          <a:xfrm>
            <a:off x="5699794" y="2766164"/>
            <a:ext cx="855300" cy="788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67" name="Google Shape;167;p33"/>
          <p:cNvSpPr/>
          <p:nvPr/>
        </p:nvSpPr>
        <p:spPr>
          <a:xfrm>
            <a:off x="6555094" y="3405164"/>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Meta Viewport</a:t>
            </a:r>
            <a:endParaRPr b="0" i="0" sz="1100" u="none" cap="none" strike="noStrike">
              <a:solidFill>
                <a:srgbClr val="222222"/>
              </a:solidFill>
              <a:latin typeface="Helvetica Neue"/>
              <a:ea typeface="Helvetica Neue"/>
              <a:cs typeface="Helvetica Neue"/>
              <a:sym typeface="Helvetica Neue"/>
            </a:endParaRPr>
          </a:p>
        </p:txBody>
      </p:sp>
      <p:cxnSp>
        <p:nvCxnSpPr>
          <p:cNvPr id="168" name="Google Shape;168;p33"/>
          <p:cNvCxnSpPr/>
          <p:nvPr/>
        </p:nvCxnSpPr>
        <p:spPr>
          <a:xfrm>
            <a:off x="4378700" y="1853625"/>
            <a:ext cx="958200" cy="0"/>
          </a:xfrm>
          <a:prstGeom prst="straightConnector1">
            <a:avLst/>
          </a:prstGeom>
          <a:noFill/>
          <a:ln cap="flat" cmpd="sng" w="9525">
            <a:solidFill>
              <a:srgbClr val="CCCCCC"/>
            </a:solidFill>
            <a:prstDash val="solid"/>
            <a:round/>
            <a:headEnd len="med" w="med" type="oval"/>
            <a:tailEnd len="med" w="med" type="oval"/>
          </a:ln>
        </p:spPr>
      </p:cxnSp>
      <p:sp>
        <p:nvSpPr>
          <p:cNvPr id="169" name="Google Shape;169;p33"/>
          <p:cNvSpPr/>
          <p:nvPr/>
        </p:nvSpPr>
        <p:spPr>
          <a:xfrm>
            <a:off x="5314508" y="169674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Gradiente lineal</a:t>
            </a:r>
            <a:endParaRPr b="0" i="0" sz="1100" u="none" cap="none" strike="noStrike">
              <a:solidFill>
                <a:srgbClr val="222222"/>
              </a:solidFill>
              <a:latin typeface="Helvetica Neue"/>
              <a:ea typeface="Helvetica Neue"/>
              <a:cs typeface="Helvetica Neue"/>
              <a:sym typeface="Helvetica Neue"/>
            </a:endParaRPr>
          </a:p>
        </p:txBody>
      </p:sp>
      <p:cxnSp>
        <p:nvCxnSpPr>
          <p:cNvPr id="170" name="Google Shape;170;p33"/>
          <p:cNvCxnSpPr/>
          <p:nvPr/>
        </p:nvCxnSpPr>
        <p:spPr>
          <a:xfrm>
            <a:off x="4464714" y="1846205"/>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71" name="Google Shape;171;p33"/>
          <p:cNvSpPr/>
          <p:nvPr/>
        </p:nvSpPr>
        <p:spPr>
          <a:xfrm>
            <a:off x="5314508" y="208811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Gradiente radial</a:t>
            </a:r>
            <a:endParaRPr b="0" i="0" sz="1100" u="none" cap="none" strike="noStrike">
              <a:solidFill>
                <a:srgbClr val="222222"/>
              </a:solidFill>
              <a:latin typeface="Helvetica Neue"/>
              <a:ea typeface="Helvetica Neue"/>
              <a:cs typeface="Helvetica Neue"/>
              <a:sym typeface="Helvetica Neue"/>
            </a:endParaRPr>
          </a:p>
        </p:txBody>
      </p:sp>
      <p:cxnSp>
        <p:nvCxnSpPr>
          <p:cNvPr id="172" name="Google Shape;172;p33"/>
          <p:cNvCxnSpPr/>
          <p:nvPr/>
        </p:nvCxnSpPr>
        <p:spPr>
          <a:xfrm>
            <a:off x="1361100" y="3101716"/>
            <a:ext cx="0" cy="332700"/>
          </a:xfrm>
          <a:prstGeom prst="straightConnector1">
            <a:avLst/>
          </a:prstGeom>
          <a:noFill/>
          <a:ln cap="flat" cmpd="sng" w="9525">
            <a:solidFill>
              <a:srgbClr val="CCCCCC"/>
            </a:solidFill>
            <a:prstDash val="solid"/>
            <a:round/>
            <a:headEnd len="med" w="med" type="oval"/>
            <a:tailEnd len="med" w="med" type="oval"/>
          </a:ln>
        </p:spPr>
      </p:cxnSp>
      <p:sp>
        <p:nvSpPr>
          <p:cNvPr id="173" name="Google Shape;173;p33"/>
          <p:cNvSpPr/>
          <p:nvPr/>
        </p:nvSpPr>
        <p:spPr>
          <a:xfrm>
            <a:off x="618500" y="345420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Transiciones </a:t>
            </a:r>
            <a:endParaRPr sz="1100">
              <a:solidFill>
                <a:srgbClr val="FFFFFF"/>
              </a:solidFill>
              <a:latin typeface="Helvetica Neue"/>
              <a:ea typeface="Helvetica Neue"/>
              <a:cs typeface="Helvetica Neue"/>
              <a:sym typeface="Helvetica Neue"/>
            </a:endParaRPr>
          </a:p>
        </p:txBody>
      </p:sp>
      <p:cxnSp>
        <p:nvCxnSpPr>
          <p:cNvPr id="174" name="Google Shape;174;p33"/>
          <p:cNvCxnSpPr/>
          <p:nvPr/>
        </p:nvCxnSpPr>
        <p:spPr>
          <a:xfrm>
            <a:off x="2063325" y="3739288"/>
            <a:ext cx="958200" cy="0"/>
          </a:xfrm>
          <a:prstGeom prst="straightConnector1">
            <a:avLst/>
          </a:prstGeom>
          <a:noFill/>
          <a:ln cap="flat" cmpd="sng" w="9525">
            <a:solidFill>
              <a:srgbClr val="CCCCCC"/>
            </a:solidFill>
            <a:prstDash val="solid"/>
            <a:round/>
            <a:headEnd len="med" w="med" type="oval"/>
            <a:tailEnd len="med" w="med" type="oval"/>
          </a:ln>
        </p:spPr>
      </p:cxnSp>
      <p:sp>
        <p:nvSpPr>
          <p:cNvPr id="175" name="Google Shape;175;p33"/>
          <p:cNvSpPr/>
          <p:nvPr/>
        </p:nvSpPr>
        <p:spPr>
          <a:xfrm>
            <a:off x="2999125" y="3590099"/>
            <a:ext cx="13731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Propiedad transition</a:t>
            </a:r>
            <a:endParaRPr b="0" i="0" sz="1100" u="none" cap="none" strike="noStrike">
              <a:solidFill>
                <a:srgbClr val="222222"/>
              </a:solidFill>
              <a:latin typeface="Helvetica Neue"/>
              <a:ea typeface="Helvetica Neue"/>
              <a:cs typeface="Helvetica Neue"/>
              <a:sym typeface="Helvetica Neue"/>
            </a:endParaRPr>
          </a:p>
        </p:txBody>
      </p:sp>
      <p:cxnSp>
        <p:nvCxnSpPr>
          <p:cNvPr id="176" name="Google Shape;176;p33"/>
          <p:cNvCxnSpPr/>
          <p:nvPr/>
        </p:nvCxnSpPr>
        <p:spPr>
          <a:xfrm>
            <a:off x="1377250" y="4076366"/>
            <a:ext cx="0" cy="332700"/>
          </a:xfrm>
          <a:prstGeom prst="straightConnector1">
            <a:avLst/>
          </a:prstGeom>
          <a:noFill/>
          <a:ln cap="flat" cmpd="sng" w="9525">
            <a:solidFill>
              <a:srgbClr val="CCCCCC"/>
            </a:solidFill>
            <a:prstDash val="solid"/>
            <a:round/>
            <a:headEnd len="med" w="med" type="oval"/>
            <a:tailEnd len="med" w="med" type="oval"/>
          </a:ln>
        </p:spPr>
      </p:cxnSp>
      <p:sp>
        <p:nvSpPr>
          <p:cNvPr id="177" name="Google Shape;177;p33"/>
          <p:cNvSpPr/>
          <p:nvPr/>
        </p:nvSpPr>
        <p:spPr>
          <a:xfrm>
            <a:off x="634650" y="442885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Animaciones</a:t>
            </a:r>
            <a:endParaRPr sz="1100">
              <a:solidFill>
                <a:srgbClr val="FFFFFF"/>
              </a:solidFill>
              <a:latin typeface="Helvetica Neue"/>
              <a:ea typeface="Helvetica Neue"/>
              <a:cs typeface="Helvetica Neue"/>
              <a:sym typeface="Helvetica Neue"/>
            </a:endParaRPr>
          </a:p>
        </p:txBody>
      </p:sp>
      <p:cxnSp>
        <p:nvCxnSpPr>
          <p:cNvPr id="178" name="Google Shape;178;p33"/>
          <p:cNvCxnSpPr/>
          <p:nvPr/>
        </p:nvCxnSpPr>
        <p:spPr>
          <a:xfrm>
            <a:off x="2087550" y="4705738"/>
            <a:ext cx="958200" cy="0"/>
          </a:xfrm>
          <a:prstGeom prst="straightConnector1">
            <a:avLst/>
          </a:prstGeom>
          <a:noFill/>
          <a:ln cap="flat" cmpd="sng" w="9525">
            <a:solidFill>
              <a:srgbClr val="CCCCCC"/>
            </a:solidFill>
            <a:prstDash val="solid"/>
            <a:round/>
            <a:headEnd len="med" w="med" type="oval"/>
            <a:tailEnd len="med" w="med" type="oval"/>
          </a:ln>
        </p:spPr>
      </p:cxnSp>
      <p:sp>
        <p:nvSpPr>
          <p:cNvPr id="179" name="Google Shape;179;p33"/>
          <p:cNvSpPr/>
          <p:nvPr/>
        </p:nvSpPr>
        <p:spPr>
          <a:xfrm>
            <a:off x="3023350" y="4556549"/>
            <a:ext cx="13731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¿Qué es una animación?</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3" name="Shape 183"/>
        <p:cNvGrpSpPr/>
        <p:nvPr/>
      </p:nvGrpSpPr>
      <p:grpSpPr>
        <a:xfrm>
          <a:off x="0" y="0"/>
          <a:ext cx="0" cy="0"/>
          <a:chOff x="0" y="0"/>
          <a:chExt cx="0" cy="0"/>
        </a:xfrm>
      </p:grpSpPr>
      <p:sp>
        <p:nvSpPr>
          <p:cNvPr id="184" name="Google Shape;184;p34"/>
          <p:cNvSpPr/>
          <p:nvPr/>
        </p:nvSpPr>
        <p:spPr>
          <a:xfrm>
            <a:off x="3609600" y="1202750"/>
            <a:ext cx="2157900" cy="33228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5" name="Google Shape;185;p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86" name="Google Shape;186;p34"/>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34"/>
          <p:cNvSpPr txBox="1"/>
          <p:nvPr/>
        </p:nvSpPr>
        <p:spPr>
          <a:xfrm>
            <a:off x="14047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7</a:t>
            </a:r>
            <a:endParaRPr b="0" i="0" sz="1400" u="none" cap="none" strike="noStrike">
              <a:solidFill>
                <a:srgbClr val="000000"/>
              </a:solidFill>
              <a:latin typeface="Helvetica Neue"/>
              <a:ea typeface="Helvetica Neue"/>
              <a:cs typeface="Helvetica Neue"/>
              <a:sym typeface="Helvetica Neue"/>
            </a:endParaRPr>
          </a:p>
        </p:txBody>
      </p:sp>
      <p:cxnSp>
        <p:nvCxnSpPr>
          <p:cNvPr id="188" name="Google Shape;188;p34"/>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89" name="Google Shape;189;p34"/>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90" name="Google Shape;190;p34"/>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91" name="Google Shape;191;p34"/>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92" name="Google Shape;192;p34"/>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93" name="Google Shape;193;p34"/>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4"/>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5" name="Google Shape;195;p34"/>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96" name="Google Shape;196;p34"/>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97" name="Google Shape;197;p34"/>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98" name="Google Shape;198;p34"/>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99" name="Google Shape;199;p34"/>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4"/>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4"/>
          <p:cNvSpPr txBox="1"/>
          <p:nvPr/>
        </p:nvSpPr>
        <p:spPr>
          <a:xfrm>
            <a:off x="39406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8</a:t>
            </a:r>
            <a:endParaRPr b="0" i="0" sz="1400" u="none" cap="none" strike="noStrike">
              <a:solidFill>
                <a:srgbClr val="000000"/>
              </a:solidFill>
              <a:latin typeface="Helvetica Neue"/>
              <a:ea typeface="Helvetica Neue"/>
              <a:cs typeface="Helvetica Neue"/>
              <a:sym typeface="Helvetica Neue"/>
            </a:endParaRPr>
          </a:p>
        </p:txBody>
      </p:sp>
      <p:cxnSp>
        <p:nvCxnSpPr>
          <p:cNvPr id="202" name="Google Shape;202;p34"/>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03" name="Google Shape;203;p34"/>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04" name="Google Shape;204;p34"/>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05" name="Google Shape;205;p34"/>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06" name="Google Shape;206;p34"/>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207" name="Google Shape;207;p34"/>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208" name="Google Shape;208;p34"/>
          <p:cNvSpPr txBox="1"/>
          <p:nvPr/>
        </p:nvSpPr>
        <p:spPr>
          <a:xfrm>
            <a:off x="1344025" y="1776338"/>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Grids</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209" name="Google Shape;209;p34"/>
          <p:cNvSpPr txBox="1"/>
          <p:nvPr/>
        </p:nvSpPr>
        <p:spPr>
          <a:xfrm>
            <a:off x="16798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210" name="Google Shape;210;p34"/>
          <p:cNvPicPr preferRelativeResize="0"/>
          <p:nvPr/>
        </p:nvPicPr>
        <p:blipFill rotWithShape="1">
          <a:blip r:embed="rId5">
            <a:alphaModFix/>
          </a:blip>
          <a:srcRect b="0" l="0" r="0" t="0"/>
          <a:stretch/>
        </p:blipFill>
        <p:spPr>
          <a:xfrm>
            <a:off x="1344000" y="2465688"/>
            <a:ext cx="365625" cy="365625"/>
          </a:xfrm>
          <a:prstGeom prst="rect">
            <a:avLst/>
          </a:prstGeom>
          <a:noFill/>
          <a:ln>
            <a:noFill/>
          </a:ln>
        </p:spPr>
      </p:pic>
      <p:sp>
        <p:nvSpPr>
          <p:cNvPr id="211" name="Google Shape;211;p34"/>
          <p:cNvSpPr txBox="1"/>
          <p:nvPr/>
        </p:nvSpPr>
        <p:spPr>
          <a:xfrm>
            <a:off x="1742463" y="30172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APLICANDO GRIDS</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12" name="Google Shape;212;p34"/>
          <p:cNvPicPr preferRelativeResize="0"/>
          <p:nvPr/>
        </p:nvPicPr>
        <p:blipFill rotWithShape="1">
          <a:blip r:embed="rId6">
            <a:alphaModFix/>
          </a:blip>
          <a:srcRect b="0" l="0" r="0" t="0"/>
          <a:stretch/>
        </p:blipFill>
        <p:spPr>
          <a:xfrm>
            <a:off x="1423338" y="3000638"/>
            <a:ext cx="307150" cy="307150"/>
          </a:xfrm>
          <a:prstGeom prst="rect">
            <a:avLst/>
          </a:prstGeom>
          <a:noFill/>
          <a:ln>
            <a:noFill/>
          </a:ln>
        </p:spPr>
      </p:pic>
      <p:sp>
        <p:nvSpPr>
          <p:cNvPr id="213" name="Google Shape;213;p34"/>
          <p:cNvSpPr txBox="1"/>
          <p:nvPr/>
        </p:nvSpPr>
        <p:spPr>
          <a:xfrm>
            <a:off x="3782425" y="1776350"/>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Animaciones, transformaciones y transiciones</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214" name="Google Shape;214;p34"/>
          <p:cNvSpPr txBox="1"/>
          <p:nvPr/>
        </p:nvSpPr>
        <p:spPr>
          <a:xfrm>
            <a:off x="41944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215" name="Google Shape;215;p34"/>
          <p:cNvPicPr preferRelativeResize="0"/>
          <p:nvPr/>
        </p:nvPicPr>
        <p:blipFill rotWithShape="1">
          <a:blip r:embed="rId5">
            <a:alphaModFix/>
          </a:blip>
          <a:srcRect b="0" l="0" r="0" t="0"/>
          <a:stretch/>
        </p:blipFill>
        <p:spPr>
          <a:xfrm>
            <a:off x="3858600" y="2465688"/>
            <a:ext cx="365625" cy="365625"/>
          </a:xfrm>
          <a:prstGeom prst="rect">
            <a:avLst/>
          </a:prstGeom>
          <a:noFill/>
          <a:ln>
            <a:noFill/>
          </a:ln>
        </p:spPr>
      </p:pic>
      <p:sp>
        <p:nvSpPr>
          <p:cNvPr id="216" name="Google Shape;216;p34"/>
          <p:cNvSpPr txBox="1"/>
          <p:nvPr/>
        </p:nvSpPr>
        <p:spPr>
          <a:xfrm>
            <a:off x="4245088" y="30032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TRANSFORMACIONES Y ANIMACIONES</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17" name="Google Shape;217;p34"/>
          <p:cNvPicPr preferRelativeResize="0"/>
          <p:nvPr/>
        </p:nvPicPr>
        <p:blipFill rotWithShape="1">
          <a:blip r:embed="rId6">
            <a:alphaModFix/>
          </a:blip>
          <a:srcRect b="0" l="0" r="0" t="0"/>
          <a:stretch/>
        </p:blipFill>
        <p:spPr>
          <a:xfrm>
            <a:off x="3937938" y="3000638"/>
            <a:ext cx="307150" cy="307150"/>
          </a:xfrm>
          <a:prstGeom prst="rect">
            <a:avLst/>
          </a:prstGeom>
          <a:noFill/>
          <a:ln>
            <a:noFill/>
          </a:ln>
        </p:spPr>
      </p:pic>
      <p:sp>
        <p:nvSpPr>
          <p:cNvPr id="218" name="Google Shape;218;p34"/>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9</a:t>
            </a:r>
            <a:endParaRPr b="0" i="0" sz="1400" u="none" cap="none" strike="noStrike">
              <a:solidFill>
                <a:srgbClr val="000000"/>
              </a:solidFill>
              <a:latin typeface="Helvetica Neue"/>
              <a:ea typeface="Helvetica Neue"/>
              <a:cs typeface="Helvetica Neue"/>
              <a:sym typeface="Helvetica Neue"/>
            </a:endParaRPr>
          </a:p>
        </p:txBody>
      </p:sp>
      <p:sp>
        <p:nvSpPr>
          <p:cNvPr id="219" name="Google Shape;219;p34"/>
          <p:cNvSpPr txBox="1"/>
          <p:nvPr/>
        </p:nvSpPr>
        <p:spPr>
          <a:xfrm>
            <a:off x="6144625" y="1776350"/>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Frameworks CSS + Bootstrap</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220" name="Google Shape;220;p34"/>
          <p:cNvSpPr txBox="1"/>
          <p:nvPr/>
        </p:nvSpPr>
        <p:spPr>
          <a:xfrm>
            <a:off x="65566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221" name="Google Shape;221;p34"/>
          <p:cNvPicPr preferRelativeResize="0"/>
          <p:nvPr/>
        </p:nvPicPr>
        <p:blipFill rotWithShape="1">
          <a:blip r:embed="rId5">
            <a:alphaModFix/>
          </a:blip>
          <a:srcRect b="0" l="0" r="0" t="0"/>
          <a:stretch/>
        </p:blipFill>
        <p:spPr>
          <a:xfrm>
            <a:off x="6220800" y="2465688"/>
            <a:ext cx="365625" cy="365625"/>
          </a:xfrm>
          <a:prstGeom prst="rect">
            <a:avLst/>
          </a:prstGeom>
          <a:noFill/>
          <a:ln>
            <a:noFill/>
          </a:ln>
        </p:spPr>
      </p:pic>
      <p:sp>
        <p:nvSpPr>
          <p:cNvPr id="222" name="Google Shape;222;p34"/>
          <p:cNvSpPr txBox="1"/>
          <p:nvPr/>
        </p:nvSpPr>
        <p:spPr>
          <a:xfrm>
            <a:off x="6607288" y="30032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APLICANDO BOOTSTRAP</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23" name="Google Shape;223;p34"/>
          <p:cNvPicPr preferRelativeResize="0"/>
          <p:nvPr/>
        </p:nvPicPr>
        <p:blipFill rotWithShape="1">
          <a:blip r:embed="rId6">
            <a:alphaModFix/>
          </a:blip>
          <a:srcRect b="0" l="0" r="0" t="0"/>
          <a:stretch/>
        </p:blipFill>
        <p:spPr>
          <a:xfrm>
            <a:off x="6300138" y="3000638"/>
            <a:ext cx="307150" cy="307150"/>
          </a:xfrm>
          <a:prstGeom prst="rect">
            <a:avLst/>
          </a:prstGeom>
          <a:noFill/>
          <a:ln>
            <a:noFill/>
          </a:ln>
        </p:spPr>
      </p:pic>
      <p:pic>
        <p:nvPicPr>
          <p:cNvPr id="224" name="Google Shape;224;p34"/>
          <p:cNvPicPr preferRelativeResize="0"/>
          <p:nvPr/>
        </p:nvPicPr>
        <p:blipFill rotWithShape="1">
          <a:blip r:embed="rId7">
            <a:alphaModFix/>
          </a:blip>
          <a:srcRect b="0" l="0" r="0" t="0"/>
          <a:stretch/>
        </p:blipFill>
        <p:spPr>
          <a:xfrm>
            <a:off x="3933450" y="3432524"/>
            <a:ext cx="306000" cy="306000"/>
          </a:xfrm>
          <a:prstGeom prst="rect">
            <a:avLst/>
          </a:prstGeom>
          <a:noFill/>
          <a:ln>
            <a:noFill/>
          </a:ln>
        </p:spPr>
      </p:pic>
      <p:sp>
        <p:nvSpPr>
          <p:cNvPr id="225" name="Google Shape;225;p34"/>
          <p:cNvSpPr txBox="1"/>
          <p:nvPr/>
        </p:nvSpPr>
        <p:spPr>
          <a:xfrm>
            <a:off x="4257125" y="3413100"/>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SEGUNDA ENTREGA DEL PROYECTO FINAL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